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68"/>
  </p:notesMasterIdLst>
  <p:sldIdLst>
    <p:sldId id="265" r:id="rId2"/>
    <p:sldId id="271" r:id="rId3"/>
    <p:sldId id="320" r:id="rId4"/>
    <p:sldId id="275" r:id="rId5"/>
    <p:sldId id="276" r:id="rId6"/>
    <p:sldId id="277" r:id="rId7"/>
    <p:sldId id="278" r:id="rId8"/>
    <p:sldId id="279" r:id="rId9"/>
    <p:sldId id="280" r:id="rId10"/>
    <p:sldId id="288" r:id="rId11"/>
    <p:sldId id="283" r:id="rId12"/>
    <p:sldId id="284" r:id="rId13"/>
    <p:sldId id="285" r:id="rId14"/>
    <p:sldId id="286" r:id="rId15"/>
    <p:sldId id="287" r:id="rId16"/>
    <p:sldId id="344" r:id="rId17"/>
    <p:sldId id="343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19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0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55" r:id="rId48"/>
    <p:sldId id="354" r:id="rId49"/>
    <p:sldId id="356" r:id="rId50"/>
    <p:sldId id="303" r:id="rId51"/>
    <p:sldId id="302" r:id="rId52"/>
    <p:sldId id="357" r:id="rId53"/>
    <p:sldId id="304" r:id="rId54"/>
    <p:sldId id="305" r:id="rId55"/>
    <p:sldId id="306" r:id="rId56"/>
    <p:sldId id="307" r:id="rId57"/>
    <p:sldId id="358" r:id="rId58"/>
    <p:sldId id="359" r:id="rId59"/>
    <p:sldId id="360" r:id="rId60"/>
    <p:sldId id="335" r:id="rId61"/>
    <p:sldId id="330" r:id="rId62"/>
    <p:sldId id="331" r:id="rId63"/>
    <p:sldId id="332" r:id="rId64"/>
    <p:sldId id="333" r:id="rId65"/>
    <p:sldId id="334" r:id="rId66"/>
    <p:sldId id="362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301" autoAdjust="0"/>
    <p:restoredTop sz="94554"/>
  </p:normalViewPr>
  <p:slideViewPr>
    <p:cSldViewPr>
      <p:cViewPr>
        <p:scale>
          <a:sx n="105" d="100"/>
          <a:sy n="105" d="100"/>
        </p:scale>
        <p:origin x="14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1DB6-CAF8-5D45-B48F-50633B7931E1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739-CFD0-0842-908A-478581268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6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1365250" y="0"/>
            <a:ext cx="5145088" cy="3860800"/>
          </a:xfrm>
        </p:spPr>
      </p:sp>
      <p:sp>
        <p:nvSpPr>
          <p:cNvPr id="7171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2411413" y="3500438"/>
            <a:ext cx="53276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15931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1365250" y="0"/>
            <a:ext cx="5145088" cy="3860800"/>
          </a:xfrm>
        </p:spPr>
      </p:sp>
      <p:sp>
        <p:nvSpPr>
          <p:cNvPr id="7171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2411413" y="3500438"/>
            <a:ext cx="53276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60788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1365250" y="0"/>
            <a:ext cx="5145088" cy="3860800"/>
          </a:xfrm>
        </p:spPr>
      </p:sp>
      <p:sp>
        <p:nvSpPr>
          <p:cNvPr id="7171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2411413" y="3500438"/>
            <a:ext cx="53276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9368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1365250" y="0"/>
            <a:ext cx="5145088" cy="3860800"/>
          </a:xfrm>
        </p:spPr>
      </p:sp>
      <p:sp>
        <p:nvSpPr>
          <p:cNvPr id="7171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2411413" y="3500438"/>
            <a:ext cx="53276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31890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1365250" y="0"/>
            <a:ext cx="5145088" cy="3860800"/>
          </a:xfrm>
        </p:spPr>
      </p:sp>
      <p:sp>
        <p:nvSpPr>
          <p:cNvPr id="7171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2411413" y="3500438"/>
            <a:ext cx="53276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31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1365250" y="0"/>
            <a:ext cx="5145088" cy="3860800"/>
          </a:xfrm>
        </p:spPr>
      </p:sp>
      <p:sp>
        <p:nvSpPr>
          <p:cNvPr id="7171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2411413" y="3500438"/>
            <a:ext cx="53276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14241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717BE-8645-466F-847E-23DF0D732101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B6E6E6-F38E-4E32-896C-922DFAFCE0BD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4266552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1C1E3-0F12-4607-AA47-A5F36D8BB9E4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8B02D1-1A8B-414B-8759-EF6B5909CE7E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71901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6D539-1F4E-401B-A414-876CB056CC01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01496A-2AED-4A37-83CE-847B026EF7D7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3265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7313" y="117475"/>
            <a:ext cx="5770562" cy="5746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CA6A3-17A9-4956-BDDF-156CC31D29A1}" type="datetime1">
              <a:rPr lang="en-US" altLang="zh-CN"/>
              <a:pPr>
                <a:defRPr/>
              </a:pPr>
              <a:t>4/10/18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338255" y="9251950"/>
            <a:ext cx="315591" cy="266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CA67D-2E53-470C-A3EE-DA4B6BDB9D9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4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25"/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pPr lvl="0">
              <a:defRPr sz="1800"/>
            </a:pPr>
            <a:r>
              <a:rPr sz="2250"/>
              <a:t>正文级别 1</a:t>
            </a:r>
          </a:p>
          <a:p>
            <a:pPr lvl="1">
              <a:defRPr sz="1800"/>
            </a:pPr>
            <a:r>
              <a:rPr sz="2250"/>
              <a:t>正文级别 2</a:t>
            </a:r>
          </a:p>
          <a:p>
            <a:pPr lvl="2">
              <a:defRPr sz="1800"/>
            </a:pPr>
            <a:r>
              <a:rPr sz="2250"/>
              <a:t>正文级别 3</a:t>
            </a:r>
          </a:p>
          <a:p>
            <a:pPr lvl="3">
              <a:defRPr sz="1800"/>
            </a:pPr>
            <a:r>
              <a:rPr sz="2250"/>
              <a:t>正文级别 4</a:t>
            </a:r>
          </a:p>
          <a:p>
            <a:pPr lvl="4">
              <a:defRPr sz="1800"/>
            </a:pPr>
            <a:r>
              <a:rPr sz="2250"/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4991435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6708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F6B53-9F40-4DFE-89FC-61E5121B6724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32E975-F217-41D0-A18A-50391502E4EC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34861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B7F07-EF8F-4C68-998A-43B1D13E4ECA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7E26A0-2FC2-4D0F-AEDE-03450E30BB52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423763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C66C7-B9B5-4B33-9226-A60E78A536AD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D039E9-5FAD-4B7A-B5A9-9EE1FBC70187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379369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AB370-EF01-4EF9-8E13-64DE18B758AB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6947DD-39BD-4781-B909-28D11A6D3CA8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76213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91972-53A6-4144-B54C-61A70412F3A2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416E9E-EF99-471F-B168-63FE7DE2A163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407353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0B757-431E-47F4-9CB9-178CBAAA9936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A92213-940A-405E-81EC-BDF0513F77DA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30484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58F84-2BDE-4E8A-A9B8-DD70BA0194EF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79705C-0C16-4A53-91EB-6C8B255342C7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402035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055BF-8BDE-4346-B76C-7E0D35157415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485110-6076-4218-BFE5-BFA06F418EF4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85797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fld id="{83889C5D-5BA0-4440-B651-AC856CC72736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102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102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fld id="{9C412031-93EC-43E5-B6F9-CAA65599536A}" type="slidenum">
              <a:rPr lang="da-DK" altLang="en-US"/>
              <a:pPr/>
              <a:t>‹#›</a:t>
            </a:fld>
            <a:endParaRPr lang="da-DK" altLang="en-US"/>
          </a:p>
        </p:txBody>
      </p:sp>
      <p:pic>
        <p:nvPicPr>
          <p:cNvPr id="1029" name="Picture 6" descr="cloud_background.emf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w3school.com.cn/cssref/css_selectors.asp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hyperlink" Target="https://www.w3.org/TR/CSS21/propidx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standardista.com/css3/css-specificity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sbin.com/seveta/3/edit?html,css,outpu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sbin.com/qidawu/edit?html,css,outpu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sbin.com/fajoqo/edit?html,css,outpu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sbin.com/tunako/edit?html,css,outpu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sbin.com/matilo/edit?html,css,output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sbin.com/jutuza/edit?html,css,outpu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sbin.com/wawifa/edit?html,css,outpu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3school.com.cn/cssref/index.asp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hyperlink" Target="http://www.shejidaren.com/css-written-specifications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qianduan.net/css-font-shorthand-attribute-handbook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sbin.com/haridu/edit?html,css,output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sbin.com/haridu/edit?html,css,outpu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codepen.io/anon/pen/GxzMKx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sbin.com/sozele/51/edit?html,css,output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Relationship Id="rId3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1.t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odepen.io/zchen9/pen/wdrqMG?editors=110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odepen.io/zchen9/pen/YVrxqb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odepen.io/zchen9/pen/xdXLRy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odepen.io/zchen9/pen/oWGewR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w3school.com.cn/cssref/css_selectors.asp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necolas.github.io/normalize.cs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ctrTitle"/>
          </p:nvPr>
        </p:nvSpPr>
        <p:spPr bwMode="auto">
          <a:xfrm>
            <a:off x="609704" y="685872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4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CSS</a:t>
            </a:r>
            <a:endParaRPr lang="zh-CN" altLang="en-US" sz="4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 bwMode="auto">
          <a:xfrm>
            <a:off x="3733822" y="4495772"/>
            <a:ext cx="5257830" cy="167640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35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35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35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zh-CN" altLang="en-US" sz="35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亦冲</a:t>
            </a:r>
            <a:endParaRPr lang="en-US" altLang="zh-CN" sz="35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7"/>
          <p:cNvSpPr>
            <a:spLocks noChangeShapeType="1"/>
          </p:cNvSpPr>
          <p:nvPr/>
        </p:nvSpPr>
        <p:spPr bwMode="auto">
          <a:xfrm>
            <a:off x="2195514" y="3429000"/>
            <a:ext cx="4752975" cy="0"/>
          </a:xfrm>
          <a:prstGeom prst="line">
            <a:avLst/>
          </a:prstGeom>
          <a:noFill/>
          <a:ln w="76200" cmpd="thickThin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600"/>
          </a:p>
        </p:txBody>
      </p:sp>
      <p:pic>
        <p:nvPicPr>
          <p:cNvPr id="6147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7" t="-2" b="-4594"/>
          <a:stretch>
            <a:fillRect/>
          </a:stretch>
        </p:blipFill>
        <p:spPr bwMode="auto">
          <a:xfrm>
            <a:off x="1892301" y="2227264"/>
            <a:ext cx="17430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1" y="2773364"/>
            <a:ext cx="4391025" cy="655637"/>
          </a:xfrm>
          <a:prstGeom prst="rect">
            <a:avLst/>
          </a:prstGeom>
        </p:spPr>
        <p:txBody>
          <a:bodyPr anchor="t"/>
          <a:lstStyle/>
          <a:p>
            <a:pPr lvl="0" algn="l">
              <a:defRPr sz="1800"/>
            </a:pPr>
            <a:r>
              <a:rPr lang="en-US" altLang="zh-CN" sz="2400" dirty="0"/>
              <a:t>CSS</a:t>
            </a:r>
            <a:r>
              <a:rPr lang="zh-CN" altLang="en-US" sz="2400" dirty="0"/>
              <a:t>选择器</a:t>
            </a:r>
          </a:p>
        </p:txBody>
      </p:sp>
    </p:spTree>
    <p:extLst>
      <p:ext uri="{BB962C8B-B14F-4D97-AF65-F5344CB8AC3E}">
        <p14:creationId xmlns:p14="http://schemas.microsoft.com/office/powerpoint/2010/main" val="18000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3795117" y="925716"/>
            <a:ext cx="1562928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选择器种类</a:t>
            </a:r>
          </a:p>
        </p:txBody>
      </p:sp>
      <p:sp>
        <p:nvSpPr>
          <p:cNvPr id="42" name="Shape 42"/>
          <p:cNvSpPr/>
          <p:nvPr/>
        </p:nvSpPr>
        <p:spPr>
          <a:xfrm>
            <a:off x="1001532" y="6248326"/>
            <a:ext cx="5575245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260439" indent="-260439">
              <a:lnSpc>
                <a:spcPct val="120000"/>
              </a:lnSpc>
              <a:buSzPct val="75000"/>
              <a:buChar char="•"/>
              <a:defRPr sz="1800"/>
            </a:pPr>
            <a:r>
              <a:rPr sz="1406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更多》</a:t>
            </a:r>
            <a:r>
              <a:rPr sz="1406" u="sng">
                <a:latin typeface="Lantinghei SC Extralight"/>
                <a:ea typeface="Lantinghei SC Extralight"/>
                <a:cs typeface="Lantinghei SC Extralight"/>
                <a:sym typeface="Lantinghei SC Extralight"/>
                <a:hlinkClick r:id="rId2"/>
              </a:rPr>
              <a:t>http://www.w3school.com.cn/cssref/css_selectors.asp</a:t>
            </a:r>
          </a:p>
        </p:txBody>
      </p:sp>
      <p:graphicFrame>
        <p:nvGraphicFramePr>
          <p:cNvPr id="43" name="Table 43"/>
          <p:cNvGraphicFramePr/>
          <p:nvPr/>
        </p:nvGraphicFramePr>
        <p:xfrm>
          <a:off x="1004758" y="1563705"/>
          <a:ext cx="7358061" cy="4279495"/>
        </p:xfrm>
        <a:graphic>
          <a:graphicData uri="http://schemas.openxmlformats.org/drawingml/2006/table">
            <a:tbl>
              <a:tblPr firstRow="1" firstCol="1"/>
              <a:tblGrid>
                <a:gridCol w="2452687"/>
                <a:gridCol w="2452687"/>
                <a:gridCol w="2452687"/>
              </a:tblGrid>
              <a:tr h="664753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rgbClr val="FFFFFF"/>
                          </a:solidFill>
                          <a:sym typeface="Helvetica"/>
                        </a:rPr>
                        <a:t>单一选择器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rgbClr val="FFFFFF"/>
                          </a:solidFill>
                          <a:sym typeface="Helvetica"/>
                        </a:rPr>
                        <a:t>例子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rgbClr val="FFFFFF"/>
                          </a:solidFill>
                          <a:sym typeface="Helvetica"/>
                        </a:rPr>
                        <a:t>描述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2275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sym typeface="Helvetica"/>
                        </a:rPr>
                        <a:t>通用选择器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9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＊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1400"/>
                        <a:t>选择所有元素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2275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sym typeface="Helvetica"/>
                        </a:rPr>
                        <a:t>标签选择器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9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1400"/>
                        <a:t>选择所有P元素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82537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sym typeface="Helvetica"/>
                        </a:rPr>
                        <a:t>类选择器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9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.header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1400"/>
                        <a:t>选择所有class里包含header的元素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0674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sym typeface="Helvetica"/>
                        </a:rPr>
                        <a:t>ID选择器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9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#logo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1400"/>
                        <a:t>选择Id＝“logo”的元素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4706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sym typeface="Helvetica"/>
                        </a:rPr>
                        <a:t>属性选择器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9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[target=_blank]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1400"/>
                        <a:t>选择所有 有target属性并且属性值为_blank的元素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2275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sym typeface="Helvetica"/>
                        </a:rPr>
                        <a:t>伪类选择器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9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a:hover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1400"/>
                        <a:t>选中hover状态下的a元素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779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3733822" y="457278"/>
            <a:ext cx="1562928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选择器种类</a:t>
            </a:r>
          </a:p>
        </p:txBody>
      </p:sp>
      <p:graphicFrame>
        <p:nvGraphicFramePr>
          <p:cNvPr id="48" name="Table 48"/>
          <p:cNvGraphicFramePr/>
          <p:nvPr/>
        </p:nvGraphicFramePr>
        <p:xfrm>
          <a:off x="1004758" y="1563704"/>
          <a:ext cx="7358061" cy="4154192"/>
        </p:xfrm>
        <a:graphic>
          <a:graphicData uri="http://schemas.openxmlformats.org/drawingml/2006/table">
            <a:tbl>
              <a:tblPr firstRow="1" firstCol="1"/>
              <a:tblGrid>
                <a:gridCol w="2452687"/>
                <a:gridCol w="2452687"/>
                <a:gridCol w="2452687"/>
              </a:tblGrid>
              <a:tr h="749182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rgbClr val="FFFFFF"/>
                          </a:solidFill>
                          <a:sym typeface="Helvetica"/>
                        </a:rPr>
                        <a:t>复合选择器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rgbClr val="FFFFFF"/>
                          </a:solidFill>
                          <a:sym typeface="Helvetica"/>
                        </a:rPr>
                        <a:t>例子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rgbClr val="FFFFFF"/>
                          </a:solidFill>
                          <a:sym typeface="Helvetica"/>
                        </a:rPr>
                        <a:t>描述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05566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sym typeface="Helvetica"/>
                        </a:rPr>
                        <a:t>后代选择器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9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div p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1300"/>
                        <a:t>选择所有在div元素内部的P元素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570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sym typeface="Helvetica"/>
                        </a:rPr>
                        <a:t>子选择器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9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div&gt;p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1300"/>
                        <a:t>选择所有父元素为div的P元素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52604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sym typeface="Helvetica"/>
                        </a:rPr>
                        <a:t>选择器分组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9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.header,.footer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1300"/>
                        <a:t>选择所有class里包含header或者包含footer的元素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05566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sym typeface="Helvetica"/>
                        </a:rPr>
                        <a:t>兄弟选择器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9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#logo+p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1300"/>
                        <a:t>选择</a:t>
                      </a:r>
                      <a:r>
                        <a:rPr sz="13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前一个相邻同级</a:t>
                      </a:r>
                      <a:r>
                        <a:rPr sz="1300"/>
                        <a:t>元素是id=“logo”元素的P元素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05566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sym typeface="Helvetica"/>
                        </a:rPr>
                        <a:t>组合选择器？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9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div.nav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1300"/>
                        <a:t>选择所有class包含nav的div元素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40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3647778" y="925716"/>
            <a:ext cx="1861087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选择器优先级</a:t>
            </a:r>
          </a:p>
        </p:txBody>
      </p:sp>
      <p:sp>
        <p:nvSpPr>
          <p:cNvPr id="53" name="Shape 53"/>
          <p:cNvSpPr/>
          <p:nvPr/>
        </p:nvSpPr>
        <p:spPr>
          <a:xfrm>
            <a:off x="3028527" y="1528329"/>
            <a:ext cx="4826642" cy="389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3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09"/>
              <a:t>ID   &gt;   类 = 伪类 = 属性   &gt;   标签   &gt;   *</a:t>
            </a:r>
          </a:p>
        </p:txBody>
      </p:sp>
      <p:sp>
        <p:nvSpPr>
          <p:cNvPr id="54" name="Shape 54"/>
          <p:cNvSpPr/>
          <p:nvPr/>
        </p:nvSpPr>
        <p:spPr>
          <a:xfrm>
            <a:off x="1106701" y="1520771"/>
            <a:ext cx="169758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09"/>
              <a:t>单一选择器：</a:t>
            </a:r>
          </a:p>
        </p:txBody>
      </p:sp>
      <p:sp>
        <p:nvSpPr>
          <p:cNvPr id="55" name="Shape 55"/>
          <p:cNvSpPr/>
          <p:nvPr/>
        </p:nvSpPr>
        <p:spPr>
          <a:xfrm>
            <a:off x="1107831" y="2355633"/>
            <a:ext cx="169758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09"/>
              <a:t>复合选择器：</a:t>
            </a:r>
          </a:p>
        </p:txBody>
      </p:sp>
      <p:graphicFrame>
        <p:nvGraphicFramePr>
          <p:cNvPr id="56" name="Table 56"/>
          <p:cNvGraphicFramePr/>
          <p:nvPr/>
        </p:nvGraphicFramePr>
        <p:xfrm>
          <a:off x="1112627" y="2902896"/>
          <a:ext cx="6923540" cy="1591912"/>
        </p:xfrm>
        <a:graphic>
          <a:graphicData uri="http://schemas.openxmlformats.org/drawingml/2006/table">
            <a:tbl>
              <a:tblPr/>
              <a:tblGrid>
                <a:gridCol w="2441391"/>
                <a:gridCol w="798898"/>
                <a:gridCol w="748077"/>
                <a:gridCol w="1717805"/>
                <a:gridCol w="773537"/>
                <a:gridCol w="443832"/>
              </a:tblGrid>
              <a:tr h="397978">
                <a:tc>
                  <a:txBody>
                    <a:bodyPr/>
                    <a:lstStyle/>
                    <a:p>
                      <a:pPr lvl="0" defTabSz="914400"/>
                      <a:r>
                        <a:rPr sz="1800">
                          <a:solidFill>
                            <a:srgbClr val="FFFFFF"/>
                          </a:solidFill>
                        </a:rPr>
                        <a:t>范例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>
                          <a:solidFill>
                            <a:srgbClr val="FFFFFF"/>
                          </a:solidFill>
                        </a:rPr>
                        <a:t>style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>
                          <a:solidFill>
                            <a:srgbClr val="FFFFFF"/>
                          </a:solidFill>
                        </a:rPr>
                        <a:t>ID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>
                          <a:solidFill>
                            <a:srgbClr val="FFFFFF"/>
                          </a:solidFill>
                        </a:rPr>
                        <a:t>类／伪类／属性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>
                          <a:solidFill>
                            <a:srgbClr val="FFFFFF"/>
                          </a:solidFill>
                        </a:rPr>
                        <a:t>标签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>
                          <a:solidFill>
                            <a:srgbClr val="FFFFFF"/>
                          </a:solidFill>
                        </a:rPr>
                        <a:t>＊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1A7F9"/>
                    </a:solidFill>
                  </a:tcPr>
                </a:tc>
              </a:tr>
              <a:tr h="397978">
                <a:tc>
                  <a:txBody>
                    <a:bodyPr/>
                    <a:lstStyle/>
                    <a:p>
                      <a:pPr lvl="0" defTabSz="914400"/>
                      <a:r>
                        <a:rPr sz="1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div.nav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0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1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1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0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97978">
                <a:tc>
                  <a:txBody>
                    <a:bodyPr/>
                    <a:lstStyle/>
                    <a:p>
                      <a:pPr lvl="0" defTabSz="914400"/>
                      <a:r>
                        <a:rPr sz="1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#head .nav .logo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1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2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0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0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97978">
                <a:tc>
                  <a:txBody>
                    <a:bodyPr/>
                    <a:lstStyle/>
                    <a:p>
                      <a:pPr lvl="0" defTabSz="914400"/>
                      <a:r>
                        <a:rPr sz="1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#a p .info li a:hover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1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2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3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800"/>
                        <a:t>0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7" name="Shape 57"/>
          <p:cNvSpPr/>
          <p:nvPr/>
        </p:nvSpPr>
        <p:spPr>
          <a:xfrm>
            <a:off x="4230053" y="4957232"/>
            <a:ext cx="16318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09"/>
              <a:t>后面  &gt;  前面</a:t>
            </a:r>
          </a:p>
        </p:txBody>
      </p:sp>
      <p:sp>
        <p:nvSpPr>
          <p:cNvPr id="58" name="Shape 58"/>
          <p:cNvSpPr/>
          <p:nvPr/>
        </p:nvSpPr>
        <p:spPr>
          <a:xfrm>
            <a:off x="1055372" y="4957232"/>
            <a:ext cx="305211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09"/>
              <a:t>当选择器优先级相同时：</a:t>
            </a:r>
          </a:p>
        </p:txBody>
      </p:sp>
      <p:sp>
        <p:nvSpPr>
          <p:cNvPr id="60" name="Shape 60"/>
          <p:cNvSpPr/>
          <p:nvPr/>
        </p:nvSpPr>
        <p:spPr>
          <a:xfrm>
            <a:off x="5188815" y="5859303"/>
            <a:ext cx="2555187" cy="31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24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1687"/>
              <a:t>知道但不要用：!important</a:t>
            </a:r>
          </a:p>
        </p:txBody>
      </p:sp>
    </p:spTree>
    <p:extLst>
      <p:ext uri="{BB962C8B-B14F-4D97-AF65-F5344CB8AC3E}">
        <p14:creationId xmlns:p14="http://schemas.microsoft.com/office/powerpoint/2010/main" val="312582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4237137" y="925716"/>
            <a:ext cx="668453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纠错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1403265" y="2054522"/>
            <a:ext cx="6958076" cy="2257084"/>
            <a:chOff x="-127000" y="-88900"/>
            <a:chExt cx="9895930" cy="3210073"/>
          </a:xfrm>
        </p:grpSpPr>
        <p:pic>
          <p:nvPicPr>
            <p:cNvPr id="65" name="屏幕快照 2015-07-01 下午12.03.3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641931" cy="28798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4" name="Picture 63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9895931" cy="3210074"/>
            </a:xfrm>
            <a:prstGeom prst="rect">
              <a:avLst/>
            </a:prstGeom>
            <a:effectLst/>
          </p:spPr>
        </p:pic>
      </p:grpSp>
      <p:sp>
        <p:nvSpPr>
          <p:cNvPr id="67" name="Shape 67"/>
          <p:cNvSpPr/>
          <p:nvPr/>
        </p:nvSpPr>
        <p:spPr>
          <a:xfrm>
            <a:off x="2471034" y="3723680"/>
            <a:ext cx="2286188" cy="428625"/>
          </a:xfrm>
          <a:prstGeom prst="rect">
            <a:avLst/>
          </a:prstGeom>
          <a:ln w="25400">
            <a:solidFill>
              <a:srgbClr val="EC5D57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8" name="Shape 68"/>
          <p:cNvSpPr/>
          <p:nvPr/>
        </p:nvSpPr>
        <p:spPr>
          <a:xfrm>
            <a:off x="1397189" y="4613233"/>
            <a:ext cx="4695196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defRPr sz="1800"/>
            </a:pPr>
            <a:r>
              <a:rPr sz="2531"/>
              <a:t>错误2:</a:t>
            </a:r>
          </a:p>
          <a:p>
            <a:pPr lvl="3" algn="l">
              <a:defRPr sz="1800"/>
            </a:pPr>
            <a:r>
              <a:rPr sz="2531"/>
              <a:t>离的越近，优先级越高</a:t>
            </a:r>
          </a:p>
        </p:txBody>
      </p:sp>
      <p:sp>
        <p:nvSpPr>
          <p:cNvPr id="69" name="Shape 69"/>
          <p:cNvSpPr/>
          <p:nvPr/>
        </p:nvSpPr>
        <p:spPr>
          <a:xfrm>
            <a:off x="1385875" y="1477348"/>
            <a:ext cx="88485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2531"/>
              <a:t>错误1</a:t>
            </a:r>
          </a:p>
        </p:txBody>
      </p:sp>
    </p:spTree>
    <p:extLst>
      <p:ext uri="{BB962C8B-B14F-4D97-AF65-F5344CB8AC3E}">
        <p14:creationId xmlns:p14="http://schemas.microsoft.com/office/powerpoint/2010/main" val="8233961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3942457" y="925716"/>
            <a:ext cx="1264770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最佳实践</a:t>
            </a:r>
          </a:p>
        </p:txBody>
      </p:sp>
      <p:sp>
        <p:nvSpPr>
          <p:cNvPr id="73" name="Shape 73"/>
          <p:cNvSpPr/>
          <p:nvPr/>
        </p:nvSpPr>
        <p:spPr>
          <a:xfrm>
            <a:off x="1070410" y="1639490"/>
            <a:ext cx="4754828" cy="350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最小影响原则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利用 “命名空间” 防止影响 别人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别用单一的标签选择器</a:t>
            </a:r>
          </a:p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最短组合原则     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&lt;＝5</a:t>
            </a:r>
          </a:p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最大重用原则</a:t>
            </a:r>
          </a:p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其他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不要出现两个ID选择器的组合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命名语义化</a:t>
            </a:r>
          </a:p>
        </p:txBody>
      </p:sp>
    </p:spTree>
    <p:extLst>
      <p:ext uri="{BB962C8B-B14F-4D97-AF65-F5344CB8AC3E}">
        <p14:creationId xmlns:p14="http://schemas.microsoft.com/office/powerpoint/2010/main" val="434841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7"/>
          <p:cNvSpPr>
            <a:spLocks noChangeShapeType="1"/>
          </p:cNvSpPr>
          <p:nvPr/>
        </p:nvSpPr>
        <p:spPr bwMode="auto">
          <a:xfrm>
            <a:off x="2195514" y="3429000"/>
            <a:ext cx="4752975" cy="0"/>
          </a:xfrm>
          <a:prstGeom prst="line">
            <a:avLst/>
          </a:prstGeom>
          <a:noFill/>
          <a:ln w="76200" cmpd="thickThin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600"/>
          </a:p>
        </p:txBody>
      </p:sp>
      <p:pic>
        <p:nvPicPr>
          <p:cNvPr id="6147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7" t="-2" b="-4594"/>
          <a:stretch>
            <a:fillRect/>
          </a:stretch>
        </p:blipFill>
        <p:spPr bwMode="auto">
          <a:xfrm>
            <a:off x="1892301" y="2227264"/>
            <a:ext cx="17430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1" y="2773364"/>
            <a:ext cx="4391025" cy="655637"/>
          </a:xfrm>
          <a:prstGeom prst="rect">
            <a:avLst/>
          </a:prstGeom>
        </p:spPr>
        <p:txBody>
          <a:bodyPr anchor="t"/>
          <a:lstStyle/>
          <a:p>
            <a:pPr lvl="0" algn="l">
              <a:defRPr sz="1800"/>
            </a:pPr>
            <a:r>
              <a:rPr lang="zh-CN" altLang="en-US" sz="2400" dirty="0" smtClean="0"/>
              <a:t>继承与层叠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81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SS入门——继承与层叠"/>
          <p:cNvSpPr txBox="1"/>
          <p:nvPr/>
        </p:nvSpPr>
        <p:spPr>
          <a:xfrm>
            <a:off x="3379964" y="325929"/>
            <a:ext cx="2016268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34290" bIns="34290">
            <a:spAutoFit/>
          </a:bodyPr>
          <a:lstStyle>
            <a:lvl1pPr algn="l" defTabSz="1828707">
              <a:defRPr sz="5600">
                <a:solidFill>
                  <a:srgbClr val="FFFFFF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 algn="ctr"/>
            <a:r>
              <a:rPr sz="2800" dirty="0" smtClean="0">
                <a:solidFill>
                  <a:schemeClr val="tx1"/>
                </a:solidFill>
              </a:rPr>
              <a:t>继承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1" name="CSS的某些样式具有继承性的，它允许样式不仅应用于某个特定html标签元素，而且应用于其后代"/>
          <p:cNvSpPr txBox="1"/>
          <p:nvPr/>
        </p:nvSpPr>
        <p:spPr>
          <a:xfrm>
            <a:off x="608889" y="1425644"/>
            <a:ext cx="7696813" cy="777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400" dirty="0" smtClean="0">
                <a:solidFill>
                  <a:sysClr val="windowText" lastClr="000000"/>
                </a:solidFill>
              </a:rPr>
              <a:t>CSS某些样式具有继承性</a:t>
            </a:r>
            <a:r>
              <a:rPr lang="zh-CN" altLang="en-US" sz="2400" dirty="0">
                <a:solidFill>
                  <a:sysClr val="windowText" lastClr="000000"/>
                </a:solidFill>
              </a:rPr>
              <a:t>，</a:t>
            </a:r>
            <a:r>
              <a:rPr sz="2400" dirty="0" smtClean="0">
                <a:solidFill>
                  <a:sysClr val="windowText" lastClr="000000"/>
                </a:solidFill>
              </a:rPr>
              <a:t>允许样式不仅应用于某个特定</a:t>
            </a:r>
            <a:r>
              <a:rPr sz="2400" dirty="0">
                <a:solidFill>
                  <a:sysClr val="windowText" lastClr="000000"/>
                </a:solidFill>
              </a:rPr>
              <a:t>html</a:t>
            </a:r>
            <a:r>
              <a:rPr sz="2400" dirty="0" smtClean="0">
                <a:solidFill>
                  <a:sysClr val="windowText" lastClr="000000"/>
                </a:solidFill>
              </a:rPr>
              <a:t>标签元素</a:t>
            </a:r>
            <a:r>
              <a:rPr lang="zh-CN" altLang="en-US" sz="2400" dirty="0">
                <a:solidFill>
                  <a:sysClr val="windowText" lastClr="000000"/>
                </a:solidFill>
              </a:rPr>
              <a:t>，</a:t>
            </a:r>
            <a:r>
              <a:rPr sz="2400" dirty="0" smtClean="0">
                <a:solidFill>
                  <a:sysClr val="windowText" lastClr="000000"/>
                </a:solidFill>
              </a:rPr>
              <a:t>而且应用于其后代</a:t>
            </a:r>
            <a:endParaRPr sz="2400" dirty="0">
              <a:solidFill>
                <a:sysClr val="windowText" lastClr="000000"/>
              </a:solidFill>
            </a:endParaRPr>
          </a:p>
        </p:txBody>
      </p:sp>
      <p:sp>
        <p:nvSpPr>
          <p:cNvPr id="82" name="&lt;p&gt;Hello,&lt;span&gt;你好&lt;/span&gt; &lt;/p&gt;…"/>
          <p:cNvSpPr/>
          <p:nvPr/>
        </p:nvSpPr>
        <p:spPr>
          <a:xfrm>
            <a:off x="480261" y="2770374"/>
            <a:ext cx="3593420" cy="19697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&lt;p&gt;Hello,&lt;span&gt;你好&lt;/span&gt; &lt;/p&gt;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 dirty="0"/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p </a:t>
            </a:r>
            <a:r>
              <a:rPr dirty="0" smtClean="0"/>
              <a:t>{</a:t>
            </a:r>
            <a:endParaRPr lang="en-US" dirty="0" smtClean="0"/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lang="zh-CN" altLang="en-US" dirty="0" smtClean="0"/>
              <a:t>       </a:t>
            </a:r>
            <a:r>
              <a:rPr dirty="0" smtClean="0"/>
              <a:t> </a:t>
            </a:r>
            <a:r>
              <a:rPr dirty="0"/>
              <a:t>color: </a:t>
            </a:r>
            <a:r>
              <a:rPr dirty="0" smtClean="0"/>
              <a:t>blue;</a:t>
            </a:r>
            <a:endParaRPr lang="en-US" dirty="0" smtClean="0"/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lang="zh-CN" altLang="en-US" dirty="0"/>
              <a:t> </a:t>
            </a:r>
            <a:r>
              <a:rPr lang="zh-CN" altLang="en-US" dirty="0" smtClean="0"/>
              <a:t>       </a:t>
            </a:r>
            <a:r>
              <a:rPr dirty="0" smtClean="0"/>
              <a:t>font-size</a:t>
            </a:r>
            <a:r>
              <a:rPr dirty="0"/>
              <a:t>: 18px</a:t>
            </a:r>
            <a:r>
              <a:rPr dirty="0" smtClean="0"/>
              <a:t>;</a:t>
            </a:r>
            <a:endParaRPr lang="en-US" dirty="0" smtClean="0"/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lang="zh-CN" altLang="en-US" dirty="0"/>
              <a:t> </a:t>
            </a:r>
            <a:r>
              <a:rPr lang="zh-CN" altLang="en-US" dirty="0" smtClean="0"/>
              <a:t>  </a:t>
            </a:r>
            <a:r>
              <a:rPr dirty="0" smtClean="0"/>
              <a:t>}</a:t>
            </a:r>
            <a:endParaRPr dirty="0"/>
          </a:p>
        </p:txBody>
      </p:sp>
      <p:sp>
        <p:nvSpPr>
          <p:cNvPr id="83" name="具体哪些属性是否具有继承性，可查看 https://www.w3.org/TR/CSS21/propidx.html"/>
          <p:cNvSpPr txBox="1"/>
          <p:nvPr/>
        </p:nvSpPr>
        <p:spPr>
          <a:xfrm>
            <a:off x="485308" y="5102753"/>
            <a:ext cx="6706451" cy="257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425" dirty="0">
                <a:solidFill>
                  <a:sysClr val="windowText" lastClr="000000"/>
                </a:solidFill>
              </a:rPr>
              <a:t>具体哪些属性是否具有继承性，可查看 </a:t>
            </a:r>
            <a:r>
              <a:rPr sz="1425" u="sng" dirty="0">
                <a:solidFill>
                  <a:sysClr val="windowText" lastClr="000000"/>
                </a:solidFill>
                <a:hlinkClick r:id="rId3"/>
              </a:rPr>
              <a:t>https://www.w3.org/TR/CSS21/propidx.html</a:t>
            </a:r>
          </a:p>
        </p:txBody>
      </p:sp>
      <p:sp>
        <p:nvSpPr>
          <p:cNvPr id="84" name="常用的具有继承性的属性如：font-size、font-family、line-height、color、font-weight、text-align..."/>
          <p:cNvSpPr txBox="1"/>
          <p:nvPr/>
        </p:nvSpPr>
        <p:spPr>
          <a:xfrm>
            <a:off x="4572000" y="2655039"/>
            <a:ext cx="2754037" cy="69634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800"/>
            </a:lvl1pPr>
          </a:lstStyle>
          <a:p>
            <a:r>
              <a:rPr sz="1425" dirty="0"/>
              <a:t>常用的具有继承性的属性如：font-size、font-family、line-height、color、font-weight、text-align...</a:t>
            </a:r>
          </a:p>
        </p:txBody>
      </p:sp>
      <p:sp>
        <p:nvSpPr>
          <p:cNvPr id="85" name="常用的不具有继承性的属性如：width、height、border、padding、display、position.."/>
          <p:cNvSpPr txBox="1"/>
          <p:nvPr/>
        </p:nvSpPr>
        <p:spPr>
          <a:xfrm>
            <a:off x="4600911" y="3787117"/>
            <a:ext cx="2754037" cy="69634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800"/>
            </a:lvl1pPr>
          </a:lstStyle>
          <a:p>
            <a:r>
              <a:rPr sz="1425"/>
              <a:t>常用的不具有继承性的属性如：width、height、border、padding、display、position..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3189" y="21765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9759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 advAuto="0"/>
      <p:bldP spid="82" grpId="0" animBg="1" advAuto="0"/>
      <p:bldP spid="83" grpId="0" animBg="1" advAuto="0"/>
      <p:bldP spid="84" grpId="0" animBg="1" advAuto="0"/>
      <p:bldP spid="85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层叠是CSS的一个基本特征，它是一个定义了如何合并来自多个源的属性值的算法。…"/>
          <p:cNvSpPr txBox="1"/>
          <p:nvPr/>
        </p:nvSpPr>
        <p:spPr>
          <a:xfrm>
            <a:off x="862094" y="1393000"/>
            <a:ext cx="6998988" cy="807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/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400" dirty="0">
                <a:solidFill>
                  <a:sysClr val="windowText" lastClr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层叠是CSS的一个基本特征，</a:t>
            </a:r>
            <a:r>
              <a:rPr sz="2400" dirty="0" smtClean="0">
                <a:solidFill>
                  <a:sysClr val="windowText" lastClr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它定义如何合并来自多个源的属性值的算法</a:t>
            </a:r>
            <a:endParaRPr sz="2400" dirty="0">
              <a:solidFill>
                <a:sysClr val="windowText" lastClr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" name="CSS样式的来源"/>
          <p:cNvSpPr txBox="1"/>
          <p:nvPr/>
        </p:nvSpPr>
        <p:spPr>
          <a:xfrm>
            <a:off x="643019" y="2654407"/>
            <a:ext cx="1527662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r>
              <a:rPr dirty="0">
                <a:solidFill>
                  <a:sysClr val="windowText" lastClr="000000"/>
                </a:solidFill>
              </a:rPr>
              <a:t>CSS样式的来源</a:t>
            </a:r>
          </a:p>
        </p:txBody>
      </p:sp>
      <p:sp>
        <p:nvSpPr>
          <p:cNvPr id="90" name="1、浏览器对HTML定义的默认样式"/>
          <p:cNvSpPr txBox="1"/>
          <p:nvPr/>
        </p:nvSpPr>
        <p:spPr>
          <a:xfrm>
            <a:off x="623969" y="3257168"/>
            <a:ext cx="2956259" cy="28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425" dirty="0">
                <a:solidFill>
                  <a:sysClr val="windowText" lastClr="000000"/>
                </a:solidFill>
              </a:rPr>
              <a:t>1、浏览器对HTML定义的默认样式</a:t>
            </a:r>
          </a:p>
        </p:txBody>
      </p:sp>
      <p:sp>
        <p:nvSpPr>
          <p:cNvPr id="91" name="2、开发者定义的样式"/>
          <p:cNvSpPr txBox="1"/>
          <p:nvPr/>
        </p:nvSpPr>
        <p:spPr>
          <a:xfrm>
            <a:off x="643019" y="3661980"/>
            <a:ext cx="1930337" cy="28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425" dirty="0">
                <a:solidFill>
                  <a:sysClr val="windowText" lastClr="000000"/>
                </a:solidFill>
              </a:rPr>
              <a:t>2、开发者定义的样式</a:t>
            </a:r>
          </a:p>
        </p:txBody>
      </p:sp>
      <p:sp>
        <p:nvSpPr>
          <p:cNvPr id="92" name="定义在外部文件（外链样式）…"/>
          <p:cNvSpPr txBox="1"/>
          <p:nvPr/>
        </p:nvSpPr>
        <p:spPr>
          <a:xfrm>
            <a:off x="862094" y="4066793"/>
            <a:ext cx="3284232" cy="727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marL="174014" indent="-174014" defTabSz="342900">
              <a:buSzPct val="75000"/>
              <a:buChar char="•"/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425" dirty="0">
                <a:solidFill>
                  <a:sysClr val="windowText" lastClr="000000"/>
                </a:solidFill>
              </a:rPr>
              <a:t>定义在外部文件（外链样式）</a:t>
            </a:r>
          </a:p>
          <a:p>
            <a:pPr marL="174014" indent="-174014" defTabSz="342900">
              <a:buSzPct val="75000"/>
              <a:buChar char="•"/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425" dirty="0">
                <a:solidFill>
                  <a:sysClr val="windowText" lastClr="000000"/>
                </a:solidFill>
              </a:rPr>
              <a:t>在页面的头部定义（内联样式）</a:t>
            </a:r>
          </a:p>
          <a:p>
            <a:pPr marL="174014" indent="-174014" defTabSz="342900">
              <a:buSzPct val="75000"/>
              <a:buChar char="•"/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425" dirty="0">
                <a:solidFill>
                  <a:sysClr val="windowText" lastClr="000000"/>
                </a:solidFill>
              </a:rPr>
              <a:t>定义在特定的元素身上（行内样式）</a:t>
            </a:r>
          </a:p>
        </p:txBody>
      </p:sp>
      <p:sp>
        <p:nvSpPr>
          <p:cNvPr id="93" name="3、用户通过浏览器应用自己的样式（比如调整网页的字号和字体）"/>
          <p:cNvSpPr txBox="1"/>
          <p:nvPr/>
        </p:nvSpPr>
        <p:spPr>
          <a:xfrm>
            <a:off x="643019" y="5081205"/>
            <a:ext cx="5585183" cy="28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425" dirty="0">
                <a:solidFill>
                  <a:sysClr val="windowText" lastClr="000000"/>
                </a:solidFill>
              </a:rPr>
              <a:t>3、用户通过浏览器应用自己的样式（比如调整网页的字号和字体）</a:t>
            </a:r>
          </a:p>
        </p:txBody>
      </p:sp>
      <p:pic>
        <p:nvPicPr>
          <p:cNvPr id="9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5802" y="2586748"/>
            <a:ext cx="4354038" cy="22392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CSS入门——继承与层叠"/>
          <p:cNvSpPr txBox="1"/>
          <p:nvPr/>
        </p:nvSpPr>
        <p:spPr>
          <a:xfrm>
            <a:off x="3379964" y="325929"/>
            <a:ext cx="2016268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34290" bIns="34290">
            <a:spAutoFit/>
          </a:bodyPr>
          <a:lstStyle>
            <a:lvl1pPr algn="l" defTabSz="1828707">
              <a:defRPr sz="5600">
                <a:solidFill>
                  <a:srgbClr val="FFFFFF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层叠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4155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 advAuto="0"/>
      <p:bldP spid="89" grpId="0" animBg="1" advAuto="0"/>
      <p:bldP spid="90" grpId="0" animBg="1" advAuto="0"/>
      <p:bldP spid="91" grpId="0" animBg="1" advAuto="0"/>
      <p:bldP spid="92" grpId="0" animBg="1" advAuto="0"/>
      <p:bldP spid="93" grpId="0" animBg="1" advAuto="0"/>
      <p:bldP spid="95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973" y="1977497"/>
            <a:ext cx="3918131" cy="2903006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“Hello world!”这段话最终的字体大小是多少？"/>
          <p:cNvSpPr txBox="1"/>
          <p:nvPr/>
        </p:nvSpPr>
        <p:spPr>
          <a:xfrm>
            <a:off x="4719167" y="3045560"/>
            <a:ext cx="3755139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425" dirty="0">
                <a:solidFill>
                  <a:schemeClr val="tx1"/>
                </a:solidFill>
              </a:rPr>
              <a:t>“Hello world!”这段话最终的字体大小是多少？</a:t>
            </a:r>
          </a:p>
        </p:txBody>
      </p:sp>
      <p:sp>
        <p:nvSpPr>
          <p:cNvPr id="5" name="CSS入门——继承与层叠"/>
          <p:cNvSpPr txBox="1"/>
          <p:nvPr/>
        </p:nvSpPr>
        <p:spPr>
          <a:xfrm>
            <a:off x="3379964" y="325929"/>
            <a:ext cx="2016268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34290" bIns="34290">
            <a:spAutoFit/>
          </a:bodyPr>
          <a:lstStyle>
            <a:lvl1pPr algn="l" defTabSz="1828707">
              <a:defRPr sz="5600">
                <a:solidFill>
                  <a:srgbClr val="FFFFFF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层叠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6346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 advAuto="0"/>
      <p:bldP spid="99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7"/>
          <p:cNvSpPr>
            <a:spLocks noChangeShapeType="1"/>
          </p:cNvSpPr>
          <p:nvPr/>
        </p:nvSpPr>
        <p:spPr bwMode="auto">
          <a:xfrm>
            <a:off x="2195514" y="3429000"/>
            <a:ext cx="4752975" cy="0"/>
          </a:xfrm>
          <a:prstGeom prst="line">
            <a:avLst/>
          </a:prstGeom>
          <a:noFill/>
          <a:ln w="76200" cmpd="thickThin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600"/>
          </a:p>
        </p:txBody>
      </p:sp>
      <p:pic>
        <p:nvPicPr>
          <p:cNvPr id="6147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7" t="-2" b="-4594"/>
          <a:stretch>
            <a:fillRect/>
          </a:stretch>
        </p:blipFill>
        <p:spPr bwMode="auto">
          <a:xfrm>
            <a:off x="1892301" y="2227264"/>
            <a:ext cx="17430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1" y="2773364"/>
            <a:ext cx="4391025" cy="655637"/>
          </a:xfrm>
          <a:prstGeom prst="rect">
            <a:avLst/>
          </a:prstGeom>
        </p:spPr>
        <p:txBody>
          <a:bodyPr anchor="t"/>
          <a:lstStyle/>
          <a:p>
            <a:pPr lvl="0" algn="l"/>
            <a:r>
              <a:rPr lang="en-US" altLang="zh-CN" sz="2400" dirty="0"/>
              <a:t>CSS</a:t>
            </a:r>
            <a:r>
              <a:rPr lang="zh-CN" altLang="en-US" sz="2400" dirty="0"/>
              <a:t>基础概述</a:t>
            </a:r>
            <a:br>
              <a:rPr lang="zh-CN" altLang="en-US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51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规则一：最近的祖先样式比其他祖先样式优先级高"/>
          <p:cNvSpPr txBox="1"/>
          <p:nvPr/>
        </p:nvSpPr>
        <p:spPr>
          <a:xfrm>
            <a:off x="557294" y="2047751"/>
            <a:ext cx="4698722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600" b="1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规则一</a:t>
            </a:r>
            <a:r>
              <a:rPr sz="1600" dirty="0">
                <a:solidFill>
                  <a:sysClr val="windowText" lastClr="000000"/>
                </a:solidFill>
              </a:rPr>
              <a:t>：最近的祖先样式比其他祖先样式优先级高</a:t>
            </a:r>
          </a:p>
        </p:txBody>
      </p:sp>
      <p:sp>
        <p:nvSpPr>
          <p:cNvPr id="103" name="优先级计算"/>
          <p:cNvSpPr txBox="1"/>
          <p:nvPr/>
        </p:nvSpPr>
        <p:spPr>
          <a:xfrm>
            <a:off x="557294" y="1233741"/>
            <a:ext cx="2090316" cy="53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r>
              <a:rPr sz="3200" dirty="0">
                <a:solidFill>
                  <a:schemeClr val="tx1"/>
                </a:solidFill>
              </a:rPr>
              <a:t>优先级计算</a:t>
            </a:r>
          </a:p>
        </p:txBody>
      </p:sp>
      <p:sp>
        <p:nvSpPr>
          <p:cNvPr id="104" name="&lt;div class=“wrapper&quot;&gt;…"/>
          <p:cNvSpPr/>
          <p:nvPr/>
        </p:nvSpPr>
        <p:spPr>
          <a:xfrm>
            <a:off x="533343" y="2612458"/>
            <a:ext cx="5505565" cy="252376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&lt;div class=“wrapper"&gt;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     &lt;p&gt;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        Hello,&lt;span&gt;你好&lt;/span&gt;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     &lt;/p&gt;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 dirty="0"/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.wrapper { font-size: 36px; }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p { font-size: 18px; }</a:t>
            </a:r>
          </a:p>
        </p:txBody>
      </p:sp>
      <p:sp>
        <p:nvSpPr>
          <p:cNvPr id="6" name="CSS入门——继承与层叠"/>
          <p:cNvSpPr txBox="1"/>
          <p:nvPr/>
        </p:nvSpPr>
        <p:spPr>
          <a:xfrm>
            <a:off x="3379964" y="325929"/>
            <a:ext cx="2016268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34290" bIns="34290">
            <a:spAutoFit/>
          </a:bodyPr>
          <a:lstStyle>
            <a:lvl1pPr algn="l" defTabSz="1828707">
              <a:defRPr sz="5600">
                <a:solidFill>
                  <a:srgbClr val="FFFFFF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层叠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8488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 advAuto="0"/>
      <p:bldP spid="104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优先级计算"/>
          <p:cNvSpPr txBox="1"/>
          <p:nvPr/>
        </p:nvSpPr>
        <p:spPr>
          <a:xfrm>
            <a:off x="559594" y="1581620"/>
            <a:ext cx="2090316" cy="53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r>
              <a:rPr sz="3200" dirty="0">
                <a:solidFill>
                  <a:schemeClr val="tx1"/>
                </a:solidFill>
              </a:rPr>
              <a:t>优先级计算</a:t>
            </a:r>
          </a:p>
        </p:txBody>
      </p:sp>
      <p:sp>
        <p:nvSpPr>
          <p:cNvPr id="108" name="规则二：“直接样式”比“祖先样式”优先级高"/>
          <p:cNvSpPr txBox="1"/>
          <p:nvPr/>
        </p:nvSpPr>
        <p:spPr>
          <a:xfrm>
            <a:off x="538244" y="2165164"/>
            <a:ext cx="3974165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600" b="1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规则二</a:t>
            </a:r>
            <a:r>
              <a:rPr sz="1600" dirty="0">
                <a:solidFill>
                  <a:sysClr val="windowText" lastClr="000000"/>
                </a:solidFill>
              </a:rPr>
              <a:t>：“直接样式”比“祖先样式”优先级高</a:t>
            </a:r>
          </a:p>
        </p:txBody>
      </p:sp>
      <p:sp>
        <p:nvSpPr>
          <p:cNvPr id="109" name="&lt;p&gt;Hello,&lt;span&gt;你好&lt;/span&gt; &lt;/p&gt;…"/>
          <p:cNvSpPr/>
          <p:nvPr/>
        </p:nvSpPr>
        <p:spPr>
          <a:xfrm>
            <a:off x="527886" y="2828298"/>
            <a:ext cx="3593420" cy="141577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t>&lt;p&gt;Hello,&lt;span&gt;你好&lt;/span&gt; &lt;/p&gt;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/>
          </a:p>
          <a:p>
            <a:pPr algn="l">
              <a:defRPr>
                <a:solidFill>
                  <a:srgbClr val="FCFCFC"/>
                </a:solidFill>
              </a:defRPr>
            </a:pPr>
            <a:r>
              <a:t>p { color: blue; }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t>span { color: red; }</a:t>
            </a:r>
          </a:p>
        </p:txBody>
      </p:sp>
      <p:sp>
        <p:nvSpPr>
          <p:cNvPr id="6" name="CSS入门——继承与层叠"/>
          <p:cNvSpPr txBox="1"/>
          <p:nvPr/>
        </p:nvSpPr>
        <p:spPr>
          <a:xfrm>
            <a:off x="3379964" y="325929"/>
            <a:ext cx="2016268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34290" bIns="34290">
            <a:spAutoFit/>
          </a:bodyPr>
          <a:lstStyle>
            <a:lvl1pPr algn="l" defTabSz="1828707">
              <a:defRPr sz="5600">
                <a:solidFill>
                  <a:srgbClr val="FFFFFF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层叠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92589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 advAuto="0"/>
      <p:bldP spid="109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优先级计算"/>
          <p:cNvSpPr txBox="1"/>
          <p:nvPr/>
        </p:nvSpPr>
        <p:spPr>
          <a:xfrm>
            <a:off x="559594" y="1643176"/>
            <a:ext cx="1577355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r>
              <a:rPr sz="2400" dirty="0">
                <a:solidFill>
                  <a:sysClr val="windowText" lastClr="000000"/>
                </a:solidFill>
              </a:rPr>
              <a:t>优先级计算</a:t>
            </a:r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113" name="规则三：优先级关系：内联样式 &gt; ID 选择器 &gt; 类选择器 = 属性选择器 &gt; 标签选择器"/>
          <p:cNvSpPr txBox="1"/>
          <p:nvPr/>
        </p:nvSpPr>
        <p:spPr>
          <a:xfrm>
            <a:off x="513493" y="2133966"/>
            <a:ext cx="7744428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600" b="1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规则三</a:t>
            </a:r>
            <a:r>
              <a:rPr sz="1600" dirty="0">
                <a:solidFill>
                  <a:sysClr val="windowText" lastClr="000000"/>
                </a:solidFill>
              </a:rPr>
              <a:t>：优先级关系：内联样式 &gt; ID 选择器 &gt; 类选择器 = 属性选择器 &gt; 标签选择器</a:t>
            </a:r>
          </a:p>
        </p:txBody>
      </p:sp>
      <p:sp>
        <p:nvSpPr>
          <p:cNvPr id="114" name="&lt;div id=&quot;myDiv&quot; class=&quot;wrapper&quot; style=&quot;background: red;”&gt;&lt;/div&gt;…"/>
          <p:cNvSpPr/>
          <p:nvPr/>
        </p:nvSpPr>
        <p:spPr>
          <a:xfrm>
            <a:off x="365961" y="2914023"/>
            <a:ext cx="6509346" cy="141577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t>&lt;div id="myDiv" class="wrapper" style="background: red;”&gt;&lt;/div&gt;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/>
          </a:p>
          <a:p>
            <a:pPr algn="l">
              <a:defRPr>
                <a:solidFill>
                  <a:srgbClr val="FCFCFC"/>
                </a:solidFill>
              </a:defRPr>
            </a:pPr>
            <a:r>
              <a:t>#myDiv { background: blue; }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t>.wrapper { background: green; }</a:t>
            </a:r>
          </a:p>
        </p:txBody>
      </p:sp>
      <p:sp>
        <p:nvSpPr>
          <p:cNvPr id="6" name="CSS入门——继承与层叠"/>
          <p:cNvSpPr txBox="1"/>
          <p:nvPr/>
        </p:nvSpPr>
        <p:spPr>
          <a:xfrm>
            <a:off x="3379964" y="325929"/>
            <a:ext cx="2016268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34290" bIns="34290">
            <a:spAutoFit/>
          </a:bodyPr>
          <a:lstStyle>
            <a:lvl1pPr algn="l" defTabSz="1828707">
              <a:defRPr sz="5600">
                <a:solidFill>
                  <a:srgbClr val="FFFFFF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层叠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569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 advAuto="0"/>
      <p:bldP spid="114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优先级计算"/>
          <p:cNvSpPr txBox="1"/>
          <p:nvPr/>
        </p:nvSpPr>
        <p:spPr>
          <a:xfrm>
            <a:off x="554074" y="1172829"/>
            <a:ext cx="2090316" cy="53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r>
              <a:rPr sz="3200" dirty="0">
                <a:solidFill>
                  <a:schemeClr val="tx1"/>
                </a:solidFill>
              </a:rPr>
              <a:t>优先级计算</a:t>
            </a:r>
          </a:p>
        </p:txBody>
      </p:sp>
      <p:sp>
        <p:nvSpPr>
          <p:cNvPr id="118" name="规则四：计算选择符中 ID 选择器的个数（a），计算选择符中类选择器、属性选择器以及伪类选择器的个数之和（b），计算选择符中标签选择器和伪元素选择器的个数之和（c）。按 a、b、c 的顺序依次比较大小，大的则优先级高，相等则比较下一个。若最后两个的选择符中 a、b、c 都相等，则按照“就近原则”来判断"/>
          <p:cNvSpPr txBox="1"/>
          <p:nvPr/>
        </p:nvSpPr>
        <p:spPr>
          <a:xfrm>
            <a:off x="381110" y="1905040"/>
            <a:ext cx="8416852" cy="4378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/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800" b="1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规则四</a:t>
            </a:r>
            <a:r>
              <a:rPr sz="2800" dirty="0" smtClean="0">
                <a:solidFill>
                  <a:sysClr val="windowText" lastClr="000000"/>
                </a:solidFill>
              </a:rPr>
              <a:t>：</a:t>
            </a:r>
            <a:endParaRPr lang="en-US" sz="2800" dirty="0" smtClean="0">
              <a:solidFill>
                <a:sysClr val="windowText" lastClr="000000"/>
              </a:solidFill>
            </a:endParaRPr>
          </a:p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800" dirty="0" smtClean="0">
                <a:solidFill>
                  <a:sysClr val="windowText" lastClr="000000"/>
                </a:solidFill>
              </a:rPr>
              <a:t>计算选择符中 </a:t>
            </a:r>
            <a:r>
              <a:rPr sz="2800" dirty="0">
                <a:solidFill>
                  <a:sysClr val="windowText" lastClr="000000"/>
                </a:solidFill>
              </a:rPr>
              <a:t>ID 选择器的个数（a</a:t>
            </a:r>
            <a:r>
              <a:rPr sz="2800" dirty="0" smtClean="0">
                <a:solidFill>
                  <a:sysClr val="windowText" lastClr="000000"/>
                </a:solidFill>
              </a:rPr>
              <a:t>），</a:t>
            </a:r>
            <a:endParaRPr lang="en-US" sz="2800" dirty="0" smtClean="0">
              <a:solidFill>
                <a:sysClr val="windowText" lastClr="000000"/>
              </a:solidFill>
            </a:endParaRPr>
          </a:p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800" dirty="0" smtClean="0">
                <a:solidFill>
                  <a:sysClr val="windowText" lastClr="000000"/>
                </a:solidFill>
              </a:rPr>
              <a:t>计算选择符中类选择器</a:t>
            </a:r>
            <a:r>
              <a:rPr sz="2800" dirty="0">
                <a:solidFill>
                  <a:sysClr val="windowText" lastClr="000000"/>
                </a:solidFill>
              </a:rPr>
              <a:t>、属性选择器以及伪类选择器的个数之和（b</a:t>
            </a:r>
            <a:r>
              <a:rPr sz="2800" dirty="0" smtClean="0">
                <a:solidFill>
                  <a:sysClr val="windowText" lastClr="000000"/>
                </a:solidFill>
              </a:rPr>
              <a:t>），</a:t>
            </a:r>
            <a:endParaRPr lang="en-US" sz="2800" dirty="0" smtClean="0">
              <a:solidFill>
                <a:sysClr val="windowText" lastClr="000000"/>
              </a:solidFill>
            </a:endParaRPr>
          </a:p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800" dirty="0" smtClean="0">
                <a:solidFill>
                  <a:sysClr val="windowText" lastClr="000000"/>
                </a:solidFill>
              </a:rPr>
              <a:t>计算选择符中标签选择器和伪元素选择器的个数之和</a:t>
            </a:r>
            <a:r>
              <a:rPr sz="2800" dirty="0">
                <a:solidFill>
                  <a:sysClr val="windowText" lastClr="000000"/>
                </a:solidFill>
              </a:rPr>
              <a:t>（c</a:t>
            </a:r>
            <a:r>
              <a:rPr sz="2800" dirty="0" smtClean="0">
                <a:solidFill>
                  <a:sysClr val="windowText" lastClr="000000"/>
                </a:solidFill>
              </a:rPr>
              <a:t>）</a:t>
            </a:r>
            <a:endParaRPr lang="en-US" sz="2800" dirty="0" smtClean="0">
              <a:solidFill>
                <a:sysClr val="windowText" lastClr="000000"/>
              </a:solidFill>
            </a:endParaRPr>
          </a:p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800" dirty="0" smtClean="0">
                <a:solidFill>
                  <a:sysClr val="windowText" lastClr="000000"/>
                </a:solidFill>
              </a:rPr>
              <a:t>按 </a:t>
            </a:r>
            <a:r>
              <a:rPr sz="2800" dirty="0">
                <a:solidFill>
                  <a:sysClr val="windowText" lastClr="000000"/>
                </a:solidFill>
              </a:rPr>
              <a:t>a、b、c 的顺序依次比较大小，大的则优先级高，</a:t>
            </a:r>
            <a:r>
              <a:rPr sz="2800" dirty="0" smtClean="0">
                <a:solidFill>
                  <a:sysClr val="windowText" lastClr="000000"/>
                </a:solidFill>
              </a:rPr>
              <a:t>相等则比较下一个</a:t>
            </a:r>
            <a:endParaRPr lang="en-US" sz="2800" dirty="0" smtClean="0">
              <a:solidFill>
                <a:sysClr val="windowText" lastClr="000000"/>
              </a:solidFill>
            </a:endParaRPr>
          </a:p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800" dirty="0" smtClean="0">
                <a:solidFill>
                  <a:sysClr val="windowText" lastClr="000000"/>
                </a:solidFill>
              </a:rPr>
              <a:t>若最后两个的选择符中 </a:t>
            </a:r>
            <a:r>
              <a:rPr sz="2800" dirty="0">
                <a:solidFill>
                  <a:sysClr val="windowText" lastClr="000000"/>
                </a:solidFill>
              </a:rPr>
              <a:t>a、b、c 都相等，则按照“就近原则”来判断</a:t>
            </a:r>
          </a:p>
        </p:txBody>
      </p:sp>
      <p:sp>
        <p:nvSpPr>
          <p:cNvPr id="6" name="CSS入门——继承与层叠"/>
          <p:cNvSpPr txBox="1"/>
          <p:nvPr/>
        </p:nvSpPr>
        <p:spPr>
          <a:xfrm>
            <a:off x="3379964" y="325929"/>
            <a:ext cx="2016268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34290" bIns="34290">
            <a:spAutoFit/>
          </a:bodyPr>
          <a:lstStyle>
            <a:lvl1pPr algn="l" defTabSz="1828707">
              <a:defRPr sz="5600">
                <a:solidFill>
                  <a:srgbClr val="FFFFFF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层叠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25591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优先级计算"/>
          <p:cNvSpPr txBox="1"/>
          <p:nvPr/>
        </p:nvSpPr>
        <p:spPr>
          <a:xfrm>
            <a:off x="559594" y="1581620"/>
            <a:ext cx="2090316" cy="53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r>
              <a:rPr sz="3200" dirty="0">
                <a:solidFill>
                  <a:schemeClr val="tx1"/>
                </a:solidFill>
              </a:rPr>
              <a:t>优先级计算</a:t>
            </a:r>
          </a:p>
        </p:txBody>
      </p:sp>
      <p:sp>
        <p:nvSpPr>
          <p:cNvPr id="123" name="规则五：属性后插有 !important 的属性拥有最高优先级。若同时插有 !important，则再利用规则 三、四 判断优先级"/>
          <p:cNvSpPr txBox="1"/>
          <p:nvPr/>
        </p:nvSpPr>
        <p:spPr>
          <a:xfrm>
            <a:off x="610545" y="2281458"/>
            <a:ext cx="7922910" cy="1361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/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800" b="1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规则五</a:t>
            </a:r>
            <a:r>
              <a:rPr sz="2800" dirty="0">
                <a:solidFill>
                  <a:sysClr val="windowText" lastClr="000000"/>
                </a:solidFill>
              </a:rPr>
              <a:t>：属性后插有 !important 的属性拥有最高优先级。若同时插有 !important，则再利用规则 三、四 判断优先级</a:t>
            </a:r>
          </a:p>
        </p:txBody>
      </p:sp>
      <p:sp>
        <p:nvSpPr>
          <p:cNvPr id="124" name="&lt;div class=&quot;father&quot;&gt;…"/>
          <p:cNvSpPr/>
          <p:nvPr/>
        </p:nvSpPr>
        <p:spPr>
          <a:xfrm>
            <a:off x="591051" y="4206807"/>
            <a:ext cx="3402855" cy="19697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t>&lt;div class="father"&gt;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    &lt;p class="son"&gt;&lt;/p&gt;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 dirty="0"/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p { background: red !important; }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.father .son { background: blue; }</a:t>
            </a:r>
          </a:p>
        </p:txBody>
      </p:sp>
      <p:sp>
        <p:nvSpPr>
          <p:cNvPr id="6" name="CSS入门——继承与层叠"/>
          <p:cNvSpPr txBox="1"/>
          <p:nvPr/>
        </p:nvSpPr>
        <p:spPr>
          <a:xfrm>
            <a:off x="3379964" y="325929"/>
            <a:ext cx="2016268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34290" bIns="34290">
            <a:spAutoFit/>
          </a:bodyPr>
          <a:lstStyle>
            <a:lvl1pPr algn="l" defTabSz="1828707">
              <a:defRPr sz="5600">
                <a:solidFill>
                  <a:srgbClr val="FFFFFF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层叠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440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 advAuto="0"/>
      <p:bldP spid="124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完整的计算方法参见 http://www.standardista.com/css3/css-specificity/"/>
          <p:cNvSpPr txBox="1"/>
          <p:nvPr/>
        </p:nvSpPr>
        <p:spPr>
          <a:xfrm>
            <a:off x="1090042" y="6248326"/>
            <a:ext cx="699898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/>
          <a:p>
            <a:pPr defTabSz="342900">
              <a:defRPr sz="36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350" dirty="0">
                <a:solidFill>
                  <a:sysClr val="windowText" lastClr="000000"/>
                </a:solidFill>
              </a:rPr>
              <a:t>完整的计算方法参见</a:t>
            </a:r>
            <a:r>
              <a:rPr sz="1350" u="sng" dirty="0">
                <a:solidFill>
                  <a:sysClr val="windowText" lastClr="000000"/>
                </a:solidFill>
                <a:hlinkClick r:id="rId2"/>
              </a:rPr>
              <a:t> </a:t>
            </a:r>
            <a:r>
              <a:rPr sz="1350" u="sng" dirty="0">
                <a:hlinkClick r:id="rId2"/>
              </a:rPr>
              <a:t>http://www.standardista.com/css3/css-specificity/</a:t>
            </a:r>
          </a:p>
        </p:txBody>
      </p:sp>
      <p:sp>
        <p:nvSpPr>
          <p:cNvPr id="128" name="规则一：最近的祖先样式比其他祖先样式优先级高"/>
          <p:cNvSpPr txBox="1"/>
          <p:nvPr/>
        </p:nvSpPr>
        <p:spPr>
          <a:xfrm>
            <a:off x="425664" y="2221531"/>
            <a:ext cx="5827236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>
                <a:solidFill>
                  <a:sysClr val="windowText" lastClr="000000"/>
                </a:solidFill>
              </a:rPr>
              <a:t>规则一：最近的祖先样式比其他祖先样式优先级高</a:t>
            </a:r>
          </a:p>
        </p:txBody>
      </p:sp>
      <p:sp>
        <p:nvSpPr>
          <p:cNvPr id="129" name="优先级计算"/>
          <p:cNvSpPr txBox="1"/>
          <p:nvPr/>
        </p:nvSpPr>
        <p:spPr>
          <a:xfrm>
            <a:off x="375830" y="1572298"/>
            <a:ext cx="2090316" cy="53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r>
              <a:rPr sz="3200" dirty="0">
                <a:solidFill>
                  <a:sysClr val="windowText" lastClr="000000"/>
                </a:solidFill>
              </a:rPr>
              <a:t>优先级计算</a:t>
            </a:r>
          </a:p>
        </p:txBody>
      </p:sp>
      <p:sp>
        <p:nvSpPr>
          <p:cNvPr id="130" name="规则二：“直接样式”比“祖先样式”优先级高"/>
          <p:cNvSpPr txBox="1"/>
          <p:nvPr/>
        </p:nvSpPr>
        <p:spPr>
          <a:xfrm>
            <a:off x="381110" y="2641957"/>
            <a:ext cx="4923143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>
                <a:solidFill>
                  <a:sysClr val="windowText" lastClr="000000"/>
                </a:solidFill>
              </a:rPr>
              <a:t>规则二：“直接样式”比“祖先样式”优先级高</a:t>
            </a:r>
          </a:p>
        </p:txBody>
      </p:sp>
      <p:sp>
        <p:nvSpPr>
          <p:cNvPr id="131" name="规则三：优先级关系：内联样式 &gt; ID 选择器 &gt; 类选择器 = 属性选择器 &gt; 标签选择器"/>
          <p:cNvSpPr txBox="1"/>
          <p:nvPr/>
        </p:nvSpPr>
        <p:spPr>
          <a:xfrm>
            <a:off x="428889" y="3049299"/>
            <a:ext cx="7055136" cy="68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>
                <a:solidFill>
                  <a:sysClr val="windowText" lastClr="000000"/>
                </a:solidFill>
              </a:rPr>
              <a:t>规则三：优先级关系</a:t>
            </a:r>
            <a:r>
              <a:rPr sz="2000" dirty="0" smtClean="0">
                <a:solidFill>
                  <a:sysClr val="windowText" lastClr="000000"/>
                </a:solidFill>
              </a:rPr>
              <a:t>：</a:t>
            </a:r>
            <a:endParaRPr lang="en-US" sz="2000" dirty="0" smtClean="0">
              <a:solidFill>
                <a:sysClr val="windowText" lastClr="000000"/>
              </a:solidFill>
            </a:endParaRPr>
          </a:p>
          <a:p>
            <a:r>
              <a:rPr sz="2000" dirty="0" smtClean="0">
                <a:solidFill>
                  <a:sysClr val="windowText" lastClr="000000"/>
                </a:solidFill>
              </a:rPr>
              <a:t>内联样式 </a:t>
            </a:r>
            <a:r>
              <a:rPr sz="2000" dirty="0">
                <a:solidFill>
                  <a:sysClr val="windowText" lastClr="000000"/>
                </a:solidFill>
              </a:rPr>
              <a:t>&gt; ID 选择器 &gt; 类选择器 = 属性选择器 &gt; 标签选择器</a:t>
            </a:r>
          </a:p>
        </p:txBody>
      </p:sp>
      <p:sp>
        <p:nvSpPr>
          <p:cNvPr id="132" name="规则四：计算选择符中 ID 选择器的个数（a），计算选择符中类选择器、属性选择器以及伪类选择器的个数之和（b），计算选择符中标签选择器和伪元素选择器的个数之和（c）。按 a、b、c 的顺序依次比较大小，大的则优先级高，相等则比较下一个。若最后两个的选择符中 a、b、c 都相等，则按照“就近原则”来判断"/>
          <p:cNvSpPr txBox="1"/>
          <p:nvPr/>
        </p:nvSpPr>
        <p:spPr>
          <a:xfrm>
            <a:off x="381110" y="3759888"/>
            <a:ext cx="8416852" cy="160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>
                <a:solidFill>
                  <a:sysClr val="windowText" lastClr="000000"/>
                </a:solidFill>
              </a:rPr>
              <a:t>规则四：计算选择符中 ID 选择器的个数（a），计算选择符中类选择器、属性选择器以及伪类选择器的个数之和（b），计算选择符中标签选择器和伪元素选择器的个数之和（c）。按 a、b、c 的顺序依次比较大小，大的则优先级高，相等则比较下一个。若最后两个的选择符中 a、b、c 都相等，则按照“就近原则”来判断</a:t>
            </a:r>
          </a:p>
        </p:txBody>
      </p:sp>
      <p:sp>
        <p:nvSpPr>
          <p:cNvPr id="133" name="规则五：属性后插有 !important 的属性拥有最高优先级。若同时插有 !important，则再利用规则 三、四 判断优先级"/>
          <p:cNvSpPr txBox="1"/>
          <p:nvPr/>
        </p:nvSpPr>
        <p:spPr>
          <a:xfrm>
            <a:off x="426643" y="5434750"/>
            <a:ext cx="7922910" cy="68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>
                <a:solidFill>
                  <a:sysClr val="windowText" lastClr="000000"/>
                </a:solidFill>
              </a:rPr>
              <a:t>规则五</a:t>
            </a:r>
            <a:r>
              <a:rPr sz="2000" dirty="0" smtClean="0">
                <a:solidFill>
                  <a:sysClr val="windowText" lastClr="000000"/>
                </a:solidFill>
              </a:rPr>
              <a:t>：属性后插有 </a:t>
            </a:r>
            <a:r>
              <a:rPr sz="2000" dirty="0">
                <a:solidFill>
                  <a:sysClr val="windowText" lastClr="000000"/>
                </a:solidFill>
              </a:rPr>
              <a:t>!important 的属性拥有最高优先级。若同时插有 !important，则再利用规则 三、四 判断优先级</a:t>
            </a:r>
          </a:p>
        </p:txBody>
      </p:sp>
      <p:sp>
        <p:nvSpPr>
          <p:cNvPr id="10" name="CSS入门——继承与层叠"/>
          <p:cNvSpPr txBox="1"/>
          <p:nvPr/>
        </p:nvSpPr>
        <p:spPr>
          <a:xfrm>
            <a:off x="3379964" y="325929"/>
            <a:ext cx="2016268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34290" bIns="34290">
            <a:spAutoFit/>
          </a:bodyPr>
          <a:lstStyle>
            <a:lvl1pPr algn="l" defTabSz="1828707">
              <a:defRPr sz="5600">
                <a:solidFill>
                  <a:srgbClr val="FFFFFF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继承与层叠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19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7"/>
          <p:cNvSpPr>
            <a:spLocks noChangeShapeType="1"/>
          </p:cNvSpPr>
          <p:nvPr/>
        </p:nvSpPr>
        <p:spPr bwMode="auto">
          <a:xfrm>
            <a:off x="2195514" y="3429000"/>
            <a:ext cx="4752975" cy="0"/>
          </a:xfrm>
          <a:prstGeom prst="line">
            <a:avLst/>
          </a:prstGeom>
          <a:noFill/>
          <a:ln w="76200" cmpd="thickThin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600"/>
          </a:p>
        </p:txBody>
      </p:sp>
      <p:pic>
        <p:nvPicPr>
          <p:cNvPr id="6147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7" t="-2" b="-4594"/>
          <a:stretch>
            <a:fillRect/>
          </a:stretch>
        </p:blipFill>
        <p:spPr bwMode="auto">
          <a:xfrm>
            <a:off x="1892301" y="2227264"/>
            <a:ext cx="17430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1" y="2773364"/>
            <a:ext cx="4391025" cy="655637"/>
          </a:xfrm>
          <a:prstGeom prst="rect">
            <a:avLst/>
          </a:prstGeom>
        </p:spPr>
        <p:txBody>
          <a:bodyPr anchor="t"/>
          <a:lstStyle/>
          <a:p>
            <a:pPr lvl="0" algn="l">
              <a:defRPr sz="1800"/>
            </a:pPr>
            <a:r>
              <a:rPr lang="en-US" altLang="ja-JP" sz="2400" dirty="0"/>
              <a:t>CSS</a:t>
            </a:r>
            <a:r>
              <a:rPr lang="ja-JP" altLang="en-US" sz="2400" dirty="0"/>
              <a:t>属性（内容）</a:t>
            </a:r>
          </a:p>
        </p:txBody>
      </p:sp>
    </p:spTree>
    <p:extLst>
      <p:ext uri="{BB962C8B-B14F-4D97-AF65-F5344CB8AC3E}">
        <p14:creationId xmlns:p14="http://schemas.microsoft.com/office/powerpoint/2010/main" val="19023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1081589" y="1827130"/>
            <a:ext cx="2281394" cy="350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字体文本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color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font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text</a:t>
            </a:r>
          </a:p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背景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background</a:t>
            </a:r>
          </a:p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列表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list-style</a:t>
            </a:r>
          </a:p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其他</a:t>
            </a:r>
          </a:p>
        </p:txBody>
      </p:sp>
      <p:sp>
        <p:nvSpPr>
          <p:cNvPr id="39" name="Shape 39"/>
          <p:cNvSpPr/>
          <p:nvPr/>
        </p:nvSpPr>
        <p:spPr>
          <a:xfrm>
            <a:off x="3795117" y="1059863"/>
            <a:ext cx="1562928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属性－内容</a:t>
            </a:r>
          </a:p>
        </p:txBody>
      </p:sp>
    </p:spTree>
    <p:extLst>
      <p:ext uri="{BB962C8B-B14F-4D97-AF65-F5344CB8AC3E}">
        <p14:creationId xmlns:p14="http://schemas.microsoft.com/office/powerpoint/2010/main" val="797541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45841" y="6070931"/>
            <a:ext cx="2879361" cy="622831"/>
          </a:xfrm>
          <a:prstGeom prst="roundRect">
            <a:avLst>
              <a:gd name="adj" fmla="val 21506"/>
            </a:avLst>
          </a:prstGeom>
          <a:solidFill>
            <a:srgbClr val="51A7F9">
              <a:alpha val="54651"/>
            </a:srgbClr>
          </a:solidFill>
          <a:ln w="50800">
            <a:solidFill>
              <a:srgbClr val="0365C0">
                <a:alpha val="54651"/>
              </a:srgb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2" name="Shape 42"/>
          <p:cNvSpPr/>
          <p:nvPr/>
        </p:nvSpPr>
        <p:spPr>
          <a:xfrm>
            <a:off x="3664519" y="4343658"/>
            <a:ext cx="4982284" cy="1501512"/>
          </a:xfrm>
          <a:prstGeom prst="roundRect">
            <a:avLst>
              <a:gd name="adj" fmla="val 14379"/>
            </a:avLst>
          </a:prstGeom>
          <a:solidFill>
            <a:srgbClr val="51A7F9">
              <a:alpha val="58804"/>
            </a:srgbClr>
          </a:solidFill>
          <a:ln w="50800">
            <a:solidFill>
              <a:srgbClr val="0365C0">
                <a:alpha val="58804"/>
              </a:srgb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3" name="Shape 43"/>
          <p:cNvSpPr/>
          <p:nvPr/>
        </p:nvSpPr>
        <p:spPr>
          <a:xfrm>
            <a:off x="645841" y="4338831"/>
            <a:ext cx="2879361" cy="931547"/>
          </a:xfrm>
          <a:prstGeom prst="roundRect">
            <a:avLst>
              <a:gd name="adj" fmla="val 14379"/>
            </a:avLst>
          </a:prstGeom>
          <a:solidFill>
            <a:srgbClr val="51A7F9">
              <a:alpha val="54651"/>
            </a:srgbClr>
          </a:solidFill>
          <a:ln w="50800">
            <a:solidFill>
              <a:srgbClr val="0365C0">
                <a:alpha val="54651"/>
              </a:srgb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4" name="Shape 44"/>
          <p:cNvSpPr/>
          <p:nvPr/>
        </p:nvSpPr>
        <p:spPr>
          <a:xfrm>
            <a:off x="645841" y="5358677"/>
            <a:ext cx="2879361" cy="622831"/>
          </a:xfrm>
          <a:prstGeom prst="roundRect">
            <a:avLst>
              <a:gd name="adj" fmla="val 21506"/>
            </a:avLst>
          </a:prstGeom>
          <a:solidFill>
            <a:srgbClr val="51A7F9">
              <a:alpha val="54651"/>
            </a:srgbClr>
          </a:solidFill>
          <a:ln w="50800">
            <a:solidFill>
              <a:srgbClr val="0365C0">
                <a:alpha val="54651"/>
              </a:srgb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6" name="Shape 46"/>
          <p:cNvSpPr/>
          <p:nvPr/>
        </p:nvSpPr>
        <p:spPr>
          <a:xfrm>
            <a:off x="3700152" y="925716"/>
            <a:ext cx="1755289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颜色：color</a:t>
            </a:r>
          </a:p>
        </p:txBody>
      </p:sp>
      <p:sp>
        <p:nvSpPr>
          <p:cNvPr id="47" name="Shape 47"/>
          <p:cNvSpPr/>
          <p:nvPr/>
        </p:nvSpPr>
        <p:spPr>
          <a:xfrm>
            <a:off x="1199475" y="1696641"/>
            <a:ext cx="3808735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200000"/>
              </a:lnSpc>
              <a:defRPr sz="1800"/>
            </a:pPr>
            <a:r>
              <a:rPr sz="2250" b="1">
                <a:latin typeface="Courier"/>
                <a:ea typeface="Courier"/>
                <a:cs typeface="Courier"/>
                <a:sym typeface="Courier"/>
              </a:rPr>
              <a:t>color: #ff0000;  </a:t>
            </a:r>
          </a:p>
          <a:p>
            <a:pPr lvl="0" algn="l">
              <a:lnSpc>
                <a:spcPct val="200000"/>
              </a:lnSpc>
              <a:defRPr sz="1800"/>
            </a:pPr>
            <a:r>
              <a:rPr sz="2250" b="1">
                <a:latin typeface="Courier"/>
                <a:ea typeface="Courier"/>
                <a:cs typeface="Courier"/>
                <a:sym typeface="Courier"/>
              </a:rPr>
              <a:t>color: #f00;  </a:t>
            </a:r>
          </a:p>
          <a:p>
            <a:pPr lvl="0" algn="l">
              <a:lnSpc>
                <a:spcPct val="200000"/>
              </a:lnSpc>
              <a:defRPr sz="1800"/>
            </a:pPr>
            <a:r>
              <a:rPr sz="2250">
                <a:latin typeface="Courier"/>
                <a:ea typeface="Courier"/>
                <a:cs typeface="Courier"/>
                <a:sym typeface="Courier"/>
              </a:rPr>
              <a:t>color: red;     </a:t>
            </a:r>
          </a:p>
          <a:p>
            <a:pPr lvl="0" algn="l">
              <a:lnSpc>
                <a:spcPct val="200000"/>
              </a:lnSpc>
              <a:defRPr sz="1800"/>
            </a:pPr>
            <a:r>
              <a:rPr sz="2250">
                <a:latin typeface="Courier"/>
                <a:ea typeface="Courier"/>
                <a:cs typeface="Courier"/>
                <a:sym typeface="Courier"/>
              </a:rPr>
              <a:t>color: rgb(255,0,0);</a:t>
            </a:r>
            <a:r>
              <a:rPr sz="2250" b="1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2250">
                <a:latin typeface="Courier"/>
                <a:ea typeface="Courier"/>
                <a:cs typeface="Courier"/>
                <a:sym typeface="Courier"/>
              </a:rPr>
              <a:t> </a:t>
            </a:r>
          </a:p>
        </p:txBody>
      </p:sp>
      <p:sp>
        <p:nvSpPr>
          <p:cNvPr id="48" name="Shape 48"/>
          <p:cNvSpPr/>
          <p:nvPr/>
        </p:nvSpPr>
        <p:spPr>
          <a:xfrm>
            <a:off x="3822702" y="1671001"/>
            <a:ext cx="4177426" cy="235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r">
              <a:lnSpc>
                <a:spcPct val="170000"/>
              </a:lnSpc>
              <a:defRPr sz="1800"/>
            </a:pPr>
            <a:r>
              <a:rPr sz="225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－－－－/*十六进制*/</a:t>
            </a:r>
          </a:p>
          <a:p>
            <a:pPr lvl="0" algn="r">
              <a:lnSpc>
                <a:spcPct val="170000"/>
              </a:lnSpc>
              <a:defRPr sz="1800"/>
            </a:pPr>
            <a:r>
              <a:rPr sz="225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－－－－－－/*十六进制简写*/</a:t>
            </a:r>
          </a:p>
          <a:p>
            <a:pPr lvl="0" algn="r">
              <a:lnSpc>
                <a:spcPct val="170000"/>
              </a:lnSpc>
              <a:defRPr sz="1800"/>
            </a:pPr>
            <a:r>
              <a:rPr sz="225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－－－－－－－/*预定义颜色名*/</a:t>
            </a:r>
          </a:p>
          <a:p>
            <a:pPr lvl="0" algn="r">
              <a:lnSpc>
                <a:spcPct val="170000"/>
              </a:lnSpc>
              <a:defRPr sz="1800"/>
            </a:pPr>
            <a:r>
              <a:rPr sz="225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－－－－－/*rgb值*/</a:t>
            </a:r>
          </a:p>
        </p:txBody>
      </p:sp>
      <p:sp>
        <p:nvSpPr>
          <p:cNvPr id="49" name="Shape 49"/>
          <p:cNvSpPr/>
          <p:nvPr/>
        </p:nvSpPr>
        <p:spPr>
          <a:xfrm>
            <a:off x="3926462" y="4487195"/>
            <a:ext cx="3321422" cy="1428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200000"/>
              </a:lnSpc>
              <a:defRPr sz="1800"/>
            </a:pPr>
            <a:r>
              <a:rPr sz="1547">
                <a:latin typeface="Courier"/>
                <a:ea typeface="Courier"/>
                <a:cs typeface="Courier"/>
                <a:sym typeface="Courier"/>
              </a:rPr>
              <a:t>color: rbga(255,0,0,1); </a:t>
            </a:r>
          </a:p>
          <a:p>
            <a:pPr lvl="0" algn="l">
              <a:lnSpc>
                <a:spcPct val="200000"/>
              </a:lnSpc>
              <a:defRPr sz="1800"/>
            </a:pPr>
            <a:r>
              <a:rPr sz="1547">
                <a:latin typeface="Courier"/>
                <a:ea typeface="Courier"/>
                <a:cs typeface="Courier"/>
                <a:sym typeface="Courier"/>
              </a:rPr>
              <a:t>color: hsl(360,100%,50%);</a:t>
            </a:r>
          </a:p>
          <a:p>
            <a:pPr lvl="0" algn="l">
              <a:lnSpc>
                <a:spcPct val="200000"/>
              </a:lnSpc>
              <a:defRPr sz="1800"/>
            </a:pPr>
            <a:r>
              <a:rPr sz="1547">
                <a:latin typeface="Courier"/>
                <a:ea typeface="Courier"/>
                <a:cs typeface="Courier"/>
                <a:sym typeface="Courier"/>
              </a:rPr>
              <a:t>color: hsla(360,100%,50%,1);</a:t>
            </a:r>
          </a:p>
        </p:txBody>
      </p:sp>
      <p:sp>
        <p:nvSpPr>
          <p:cNvPr id="50" name="Shape 50"/>
          <p:cNvSpPr/>
          <p:nvPr/>
        </p:nvSpPr>
        <p:spPr>
          <a:xfrm>
            <a:off x="6992545" y="4458621"/>
            <a:ext cx="1519648" cy="1214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r">
              <a:lnSpc>
                <a:spcPct val="170000"/>
              </a:lnSpc>
              <a:defRPr sz="1800"/>
            </a:pPr>
            <a:r>
              <a:rPr sz="1547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－－－/*rgba值*/</a:t>
            </a:r>
          </a:p>
          <a:p>
            <a:pPr lvl="0" algn="r">
              <a:lnSpc>
                <a:spcPct val="170000"/>
              </a:lnSpc>
              <a:defRPr sz="1800"/>
            </a:pPr>
            <a:r>
              <a:rPr sz="1547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－－/*hsl值*/     </a:t>
            </a:r>
          </a:p>
          <a:p>
            <a:pPr lvl="0" algn="r">
              <a:lnSpc>
                <a:spcPct val="170000"/>
              </a:lnSpc>
              <a:defRPr sz="1800"/>
            </a:pPr>
            <a:r>
              <a:rPr sz="1547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－/*hsla值*/</a:t>
            </a:r>
          </a:p>
        </p:txBody>
      </p:sp>
      <p:sp>
        <p:nvSpPr>
          <p:cNvPr id="51" name="Shape 51"/>
          <p:cNvSpPr/>
          <p:nvPr/>
        </p:nvSpPr>
        <p:spPr>
          <a:xfrm>
            <a:off x="759253" y="5287776"/>
            <a:ext cx="2669000" cy="764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200000"/>
              </a:lnSpc>
              <a:defRPr sz="32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 b="0"/>
            </a:pPr>
            <a:r>
              <a:rPr sz="2250"/>
              <a:t>#fe8 == #ffee88</a:t>
            </a:r>
          </a:p>
        </p:txBody>
      </p:sp>
      <p:sp>
        <p:nvSpPr>
          <p:cNvPr id="52" name="Shape 52"/>
          <p:cNvSpPr/>
          <p:nvPr/>
        </p:nvSpPr>
        <p:spPr>
          <a:xfrm>
            <a:off x="718039" y="4331964"/>
            <a:ext cx="2669000" cy="90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sz="2250" b="1">
                <a:latin typeface="Courier"/>
                <a:ea typeface="Courier"/>
                <a:cs typeface="Courier"/>
                <a:sym typeface="Courier"/>
              </a:rPr>
              <a:t>#RRGGBB</a:t>
            </a:r>
          </a:p>
          <a:p>
            <a:pPr lvl="0">
              <a:lnSpc>
                <a:spcPct val="120000"/>
              </a:lnSpc>
              <a:defRPr sz="1800"/>
            </a:pPr>
            <a:r>
              <a:rPr sz="2250" b="1">
                <a:latin typeface="Courier"/>
                <a:ea typeface="Courier"/>
                <a:cs typeface="Courier"/>
                <a:sym typeface="Courier"/>
              </a:rPr>
              <a:t>#000000~#ffffff</a:t>
            </a:r>
          </a:p>
        </p:txBody>
      </p:sp>
      <p:sp>
        <p:nvSpPr>
          <p:cNvPr id="53" name="Shape 53"/>
          <p:cNvSpPr/>
          <p:nvPr/>
        </p:nvSpPr>
        <p:spPr>
          <a:xfrm>
            <a:off x="1060994" y="6000030"/>
            <a:ext cx="1976503" cy="764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200000"/>
              </a:lnSpc>
              <a:defRPr sz="32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 b="0"/>
            </a:pPr>
            <a:r>
              <a:rPr sz="2250"/>
              <a:t>transparent</a:t>
            </a:r>
          </a:p>
        </p:txBody>
      </p:sp>
      <p:sp>
        <p:nvSpPr>
          <p:cNvPr id="54" name="Shape 54"/>
          <p:cNvSpPr/>
          <p:nvPr/>
        </p:nvSpPr>
        <p:spPr>
          <a:xfrm>
            <a:off x="3821855" y="6211017"/>
            <a:ext cx="4895444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758"/>
              <a:t>演示：</a:t>
            </a:r>
            <a:r>
              <a:rPr sz="1758" u="sng">
                <a:hlinkClick r:id="rId2"/>
              </a:rPr>
              <a:t>http://jsbin.com/seveta/edit?html,css,output</a:t>
            </a:r>
          </a:p>
        </p:txBody>
      </p:sp>
    </p:spTree>
    <p:extLst>
      <p:ext uri="{BB962C8B-B14F-4D97-AF65-F5344CB8AC3E}">
        <p14:creationId xmlns:p14="http://schemas.microsoft.com/office/powerpoint/2010/main" val="1839558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786484" y="925716"/>
            <a:ext cx="1580562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字体：font</a:t>
            </a:r>
          </a:p>
        </p:txBody>
      </p:sp>
      <p:sp>
        <p:nvSpPr>
          <p:cNvPr id="58" name="Shape 58"/>
          <p:cNvSpPr/>
          <p:nvPr/>
        </p:nvSpPr>
        <p:spPr>
          <a:xfrm>
            <a:off x="582473" y="1888688"/>
            <a:ext cx="8285923" cy="3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 b="0"/>
            </a:pPr>
            <a:r>
              <a:rPr sz="1758"/>
              <a:t>font: italic bold 12px/1.5em "Times New Roman",Georgia,Serif;</a:t>
            </a:r>
          </a:p>
        </p:txBody>
      </p:sp>
      <p:sp>
        <p:nvSpPr>
          <p:cNvPr id="59" name="Shape 59"/>
          <p:cNvSpPr/>
          <p:nvPr/>
        </p:nvSpPr>
        <p:spPr>
          <a:xfrm>
            <a:off x="537245" y="2792756"/>
            <a:ext cx="8513549" cy="202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font-style: italic; ［</a:t>
            </a:r>
            <a:r>
              <a:rPr sz="1758" b="1">
                <a:latin typeface="Courier"/>
                <a:ea typeface="Courier"/>
                <a:cs typeface="Courier"/>
                <a:sym typeface="Courier"/>
              </a:rPr>
              <a:t>normal，italic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，</a:t>
            </a:r>
            <a:r>
              <a:rPr sz="1406">
                <a:latin typeface="Courier"/>
                <a:ea typeface="Courier"/>
                <a:cs typeface="Courier"/>
                <a:sym typeface="Courier"/>
              </a:rPr>
              <a:t>oblique，inherit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］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font-weight: bold;［</a:t>
            </a:r>
            <a:r>
              <a:rPr sz="1406">
                <a:latin typeface="Courier"/>
                <a:ea typeface="Courier"/>
                <a:cs typeface="Courier"/>
                <a:sym typeface="Courier"/>
              </a:rPr>
              <a:t>100～</a:t>
            </a:r>
            <a:r>
              <a:rPr sz="1758" b="1">
                <a:latin typeface="Courier"/>
                <a:ea typeface="Courier"/>
                <a:cs typeface="Courier"/>
                <a:sym typeface="Courier"/>
              </a:rPr>
              <a:t>400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～</a:t>
            </a:r>
            <a:r>
              <a:rPr sz="1758" b="1">
                <a:latin typeface="Courier"/>
                <a:ea typeface="Courier"/>
                <a:cs typeface="Courier"/>
                <a:sym typeface="Courier"/>
              </a:rPr>
              <a:t>700</a:t>
            </a:r>
            <a:r>
              <a:rPr sz="1406">
                <a:latin typeface="Courier"/>
                <a:ea typeface="Courier"/>
                <a:cs typeface="Courier"/>
                <a:sym typeface="Courier"/>
              </a:rPr>
              <a:t>～900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，</a:t>
            </a:r>
            <a:r>
              <a:rPr sz="1758" b="1">
                <a:latin typeface="Courier"/>
                <a:ea typeface="Courier"/>
                <a:cs typeface="Courier"/>
                <a:sym typeface="Courier"/>
              </a:rPr>
              <a:t>normal，bold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，</a:t>
            </a:r>
            <a:r>
              <a:rPr sz="1406">
                <a:latin typeface="Courier"/>
                <a:ea typeface="Courier"/>
                <a:cs typeface="Courier"/>
                <a:sym typeface="Courier"/>
              </a:rPr>
              <a:t>bolder，lighter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］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font-size: 12px;［单位：px,em,rem］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1758" b="1">
                <a:latin typeface="Courier"/>
                <a:ea typeface="Courier"/>
                <a:cs typeface="Courier"/>
                <a:sym typeface="Courier"/>
              </a:rPr>
              <a:t>line-height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: 1.5em;[单位：px,%,em]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font-family: </a:t>
            </a:r>
            <a:r>
              <a:rPr sz="1758">
                <a:solidFill>
                  <a:srgbClr val="BD5B0C"/>
                </a:solidFill>
                <a:latin typeface="Courier"/>
                <a:ea typeface="Courier"/>
                <a:cs typeface="Courier"/>
                <a:sym typeface="Courier"/>
              </a:rPr>
              <a:t>"Times New Roman",Georgia,Serif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;［字体系列］</a:t>
            </a:r>
          </a:p>
        </p:txBody>
      </p:sp>
      <p:sp>
        <p:nvSpPr>
          <p:cNvPr id="60" name="Shape 60"/>
          <p:cNvSpPr/>
          <p:nvPr/>
        </p:nvSpPr>
        <p:spPr>
          <a:xfrm>
            <a:off x="617535" y="5990951"/>
            <a:ext cx="4869924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758"/>
              <a:t>演示: </a:t>
            </a:r>
            <a:r>
              <a:rPr sz="1758" u="sng">
                <a:hlinkClick r:id="rId2"/>
              </a:rPr>
              <a:t>http://jsbin.com/qidawu/edit?html,css,output</a:t>
            </a:r>
          </a:p>
        </p:txBody>
      </p:sp>
      <p:sp>
        <p:nvSpPr>
          <p:cNvPr id="61" name="Shape 61"/>
          <p:cNvSpPr/>
          <p:nvPr/>
        </p:nvSpPr>
        <p:spPr>
          <a:xfrm>
            <a:off x="545706" y="4913642"/>
            <a:ext cx="3679459" cy="931546"/>
          </a:xfrm>
          <a:prstGeom prst="roundRect">
            <a:avLst>
              <a:gd name="adj" fmla="val 14379"/>
            </a:avLst>
          </a:prstGeom>
          <a:solidFill>
            <a:srgbClr val="51A7F9">
              <a:alpha val="54651"/>
            </a:srgbClr>
          </a:solidFill>
          <a:ln w="50800">
            <a:solidFill>
              <a:srgbClr val="0365C0">
                <a:alpha val="54651"/>
              </a:srgb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endParaRPr sz="1687"/>
          </a:p>
        </p:txBody>
      </p:sp>
      <p:sp>
        <p:nvSpPr>
          <p:cNvPr id="62" name="Shape 62"/>
          <p:cNvSpPr/>
          <p:nvPr/>
        </p:nvSpPr>
        <p:spPr>
          <a:xfrm>
            <a:off x="959657" y="5181028"/>
            <a:ext cx="2765181" cy="3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758" b="1">
                <a:latin typeface="Courier"/>
                <a:ea typeface="Courier"/>
                <a:cs typeface="Courier"/>
                <a:sym typeface="Courier"/>
              </a:rPr>
              <a:t>px, %, em, 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rem, </a:t>
            </a:r>
            <a:r>
              <a:rPr sz="1758">
                <a:solidFill>
                  <a:srgbClr val="53585F"/>
                </a:solidFill>
                <a:latin typeface="Courier"/>
                <a:ea typeface="Courier"/>
                <a:cs typeface="Courier"/>
                <a:sym typeface="Courier"/>
              </a:rPr>
              <a:t>cm,</a:t>
            </a:r>
            <a:r>
              <a:rPr sz="1758" b="1">
                <a:latin typeface="Courier"/>
                <a:ea typeface="Courier"/>
                <a:cs typeface="Courier"/>
                <a:sym typeface="Courie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0231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CSS简介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全称</a:t>
            </a:r>
            <a:r>
              <a:rPr lang="en-US"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：层叠样式表 (Cascading Style Sheets)</a:t>
            </a:r>
          </a:p>
          <a:p>
            <a:r>
              <a:rPr lang="zh-CN" altLang="en-US"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文件扩展名：</a:t>
            </a:r>
            <a:r>
              <a:rPr lang="en-US" altLang="zh-CN"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.</a:t>
            </a:r>
            <a:r>
              <a:rPr lang="en-US" altLang="zh-CN" sz="2800" dirty="0" err="1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css</a:t>
            </a:r>
            <a:r>
              <a:rPr lang="zh-CN" altLang="en-US"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（也可以直接写在网页内部）</a:t>
            </a:r>
          </a:p>
          <a:p>
            <a:r>
              <a:rPr lang="zh-CN" altLang="en-US"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一门标记语言（不难，靠记，靠练习）</a:t>
            </a:r>
          </a:p>
          <a:p>
            <a:r>
              <a:rPr lang="zh-CN" altLang="en-US"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可用于不同的媒介设备（显示器，打印机，读屏器</a:t>
            </a:r>
            <a:r>
              <a:rPr lang="en-US" altLang="zh-CN"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...</a:t>
            </a:r>
            <a:r>
              <a:rPr lang="zh-CN" altLang="en-US"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）</a:t>
            </a:r>
          </a:p>
          <a:p>
            <a:r>
              <a:rPr lang="hu-HU"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css1 &gt;&gt; css2 &gt;&gt; css3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37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3789361" y="925716"/>
            <a:ext cx="1574150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文本：text</a:t>
            </a:r>
          </a:p>
        </p:txBody>
      </p:sp>
      <p:sp>
        <p:nvSpPr>
          <p:cNvPr id="66" name="Shape 66"/>
          <p:cNvSpPr/>
          <p:nvPr/>
        </p:nvSpPr>
        <p:spPr>
          <a:xfrm>
            <a:off x="987850" y="2248049"/>
            <a:ext cx="7636706" cy="3652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text-align: left; ［</a:t>
            </a:r>
            <a:r>
              <a:rPr sz="1758" b="1">
                <a:latin typeface="Courier"/>
                <a:ea typeface="Courier"/>
                <a:cs typeface="Courier"/>
                <a:sym typeface="Courier"/>
              </a:rPr>
              <a:t>left，right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，</a:t>
            </a:r>
            <a:r>
              <a:rPr sz="1758" b="1">
                <a:latin typeface="Courier"/>
                <a:ea typeface="Courier"/>
                <a:cs typeface="Courier"/>
                <a:sym typeface="Courier"/>
              </a:rPr>
              <a:t>center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］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text-decoration: normal;［</a:t>
            </a:r>
            <a:r>
              <a:rPr sz="1758" b="1">
                <a:latin typeface="Courier"/>
                <a:ea typeface="Courier"/>
                <a:cs typeface="Courier"/>
                <a:sym typeface="Courier"/>
              </a:rPr>
              <a:t>normal，underline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，line-though］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text-indent: 2em;</a:t>
            </a:r>
          </a:p>
          <a:p>
            <a:pPr lvl="0" algn="l">
              <a:lnSpc>
                <a:spcPct val="150000"/>
              </a:lnSpc>
              <a:defRPr sz="1800"/>
            </a:pPr>
            <a:endParaRPr sz="1758"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lnSpc>
                <a:spcPct val="15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vertical-align: middle; [baseline,top,middle,bottom,…]</a:t>
            </a:r>
          </a:p>
          <a:p>
            <a:pPr lvl="0" algn="l">
              <a:lnSpc>
                <a:spcPct val="150000"/>
              </a:lnSpc>
              <a:defRPr sz="1800"/>
            </a:pPr>
            <a:endParaRPr sz="1758"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lnSpc>
                <a:spcPct val="15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white-space: nowrap;[normal,pre,nowrap,…]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word-break: break-all; [normal,keep-all,break-all]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word-wrap: break-word; [normal,break-word] </a:t>
            </a:r>
          </a:p>
        </p:txBody>
      </p:sp>
      <p:sp>
        <p:nvSpPr>
          <p:cNvPr id="67" name="Shape 67"/>
          <p:cNvSpPr/>
          <p:nvPr/>
        </p:nvSpPr>
        <p:spPr>
          <a:xfrm>
            <a:off x="3677270" y="6253803"/>
            <a:ext cx="4777206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758"/>
              <a:t>演示: </a:t>
            </a:r>
            <a:r>
              <a:rPr sz="1758" u="sng">
                <a:hlinkClick r:id="rId2"/>
              </a:rPr>
              <a:t>http://jsbin.com/fajoqo/edit?html,css,output</a:t>
            </a:r>
          </a:p>
        </p:txBody>
      </p:sp>
    </p:spTree>
    <p:extLst>
      <p:ext uri="{BB962C8B-B14F-4D97-AF65-F5344CB8AC3E}">
        <p14:creationId xmlns:p14="http://schemas.microsoft.com/office/powerpoint/2010/main" val="5192531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3153383" y="925716"/>
            <a:ext cx="2858155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属性：background</a:t>
            </a:r>
          </a:p>
        </p:txBody>
      </p:sp>
      <p:sp>
        <p:nvSpPr>
          <p:cNvPr id="71" name="Shape 71"/>
          <p:cNvSpPr/>
          <p:nvPr/>
        </p:nvSpPr>
        <p:spPr>
          <a:xfrm>
            <a:off x="837437" y="1643063"/>
            <a:ext cx="6328656" cy="32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 b="0"/>
            </a:pPr>
            <a:r>
              <a:rPr sz="1758"/>
              <a:t>background: #f00 url(bg.png) no-repeat left top</a:t>
            </a:r>
          </a:p>
        </p:txBody>
      </p:sp>
      <p:sp>
        <p:nvSpPr>
          <p:cNvPr id="72" name="Shape 72"/>
          <p:cNvSpPr/>
          <p:nvPr/>
        </p:nvSpPr>
        <p:spPr>
          <a:xfrm>
            <a:off x="837437" y="2375297"/>
            <a:ext cx="7710444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547">
                <a:latin typeface="Courier"/>
                <a:ea typeface="Courier"/>
                <a:cs typeface="Courier"/>
                <a:sym typeface="Courier"/>
              </a:rPr>
              <a:t>background-color: #f00;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547">
                <a:latin typeface="Courier"/>
                <a:ea typeface="Courier"/>
                <a:cs typeface="Courier"/>
                <a:sym typeface="Courier"/>
              </a:rPr>
              <a:t>background-image: url(bg.png);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547">
                <a:latin typeface="Courier"/>
                <a:ea typeface="Courier"/>
                <a:cs typeface="Courier"/>
                <a:sym typeface="Courier"/>
              </a:rPr>
              <a:t>background-repeat: no-repeat;  [ repeat | repeat-x | repeat-y ]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547">
                <a:latin typeface="Courier"/>
                <a:ea typeface="Courier"/>
                <a:cs typeface="Courier"/>
                <a:sym typeface="Courier"/>
              </a:rPr>
              <a:t>background-position: left top; [ x% y% | 0px 50px | -10px -10px ]</a:t>
            </a:r>
          </a:p>
        </p:txBody>
      </p:sp>
      <p:sp>
        <p:nvSpPr>
          <p:cNvPr id="73" name="Shape 73"/>
          <p:cNvSpPr/>
          <p:nvPr/>
        </p:nvSpPr>
        <p:spPr>
          <a:xfrm>
            <a:off x="3652378" y="6253803"/>
            <a:ext cx="4828566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758"/>
              <a:t>演示: </a:t>
            </a:r>
            <a:r>
              <a:rPr sz="1758" u="sng">
                <a:hlinkClick r:id="rId2"/>
              </a:rPr>
              <a:t>http://jsbin.com/tunako/edit?html,css,output</a:t>
            </a:r>
          </a:p>
        </p:txBody>
      </p:sp>
    </p:spTree>
    <p:extLst>
      <p:ext uri="{BB962C8B-B14F-4D97-AF65-F5344CB8AC3E}">
        <p14:creationId xmlns:p14="http://schemas.microsoft.com/office/powerpoint/2010/main" val="18622225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3396839" y="925716"/>
            <a:ext cx="2367636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列表：list-style</a:t>
            </a:r>
          </a:p>
        </p:txBody>
      </p:sp>
      <p:sp>
        <p:nvSpPr>
          <p:cNvPr id="77" name="Shape 77"/>
          <p:cNvSpPr/>
          <p:nvPr/>
        </p:nvSpPr>
        <p:spPr>
          <a:xfrm>
            <a:off x="791520" y="2339027"/>
            <a:ext cx="6194003" cy="32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 b="0"/>
            </a:pPr>
            <a:r>
              <a:rPr sz="1758"/>
              <a:t>list-style: square inside url(‘/i/arrow.gif');</a:t>
            </a:r>
          </a:p>
        </p:txBody>
      </p:sp>
      <p:sp>
        <p:nvSpPr>
          <p:cNvPr id="78" name="Shape 78"/>
          <p:cNvSpPr/>
          <p:nvPr/>
        </p:nvSpPr>
        <p:spPr>
          <a:xfrm>
            <a:off x="784320" y="3090661"/>
            <a:ext cx="6642844" cy="285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1547"/>
              <a:t>list-style-type: none;  [none, disc, circle, square, …] </a:t>
            </a:r>
          </a:p>
        </p:txBody>
      </p:sp>
      <p:sp>
        <p:nvSpPr>
          <p:cNvPr id="79" name="Shape 79"/>
          <p:cNvSpPr/>
          <p:nvPr/>
        </p:nvSpPr>
        <p:spPr>
          <a:xfrm>
            <a:off x="784321" y="3635986"/>
            <a:ext cx="5456622" cy="285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1547"/>
              <a:t>list-style-position: inside; [inside, outside]</a:t>
            </a:r>
          </a:p>
        </p:txBody>
      </p:sp>
      <p:sp>
        <p:nvSpPr>
          <p:cNvPr id="80" name="Shape 80"/>
          <p:cNvSpPr/>
          <p:nvPr/>
        </p:nvSpPr>
        <p:spPr>
          <a:xfrm>
            <a:off x="784320" y="4181310"/>
            <a:ext cx="4270400" cy="285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1547"/>
              <a:t>list-style-image: url('arrow.gif'); </a:t>
            </a:r>
          </a:p>
        </p:txBody>
      </p:sp>
      <p:sp>
        <p:nvSpPr>
          <p:cNvPr id="81" name="Shape 81"/>
          <p:cNvSpPr/>
          <p:nvPr/>
        </p:nvSpPr>
        <p:spPr>
          <a:xfrm>
            <a:off x="3689771" y="6253803"/>
            <a:ext cx="4776244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758"/>
              <a:t>演示: </a:t>
            </a:r>
            <a:r>
              <a:rPr sz="1758" u="sng">
                <a:hlinkClick r:id="rId2"/>
              </a:rPr>
              <a:t>http://jsbin.com/matilo/edit?html,css,output</a:t>
            </a:r>
          </a:p>
        </p:txBody>
      </p:sp>
    </p:spTree>
    <p:extLst>
      <p:ext uri="{BB962C8B-B14F-4D97-AF65-F5344CB8AC3E}">
        <p14:creationId xmlns:p14="http://schemas.microsoft.com/office/powerpoint/2010/main" val="9474575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089796" y="925716"/>
            <a:ext cx="96661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表格：</a:t>
            </a:r>
          </a:p>
        </p:txBody>
      </p:sp>
      <p:sp>
        <p:nvSpPr>
          <p:cNvPr id="85" name="Shape 85"/>
          <p:cNvSpPr/>
          <p:nvPr/>
        </p:nvSpPr>
        <p:spPr>
          <a:xfrm>
            <a:off x="1913884" y="3082496"/>
            <a:ext cx="5918287" cy="54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2953"/>
              <a:t>border-collapse: collapse;</a:t>
            </a:r>
          </a:p>
        </p:txBody>
      </p:sp>
      <p:sp>
        <p:nvSpPr>
          <p:cNvPr id="86" name="Shape 86"/>
          <p:cNvSpPr/>
          <p:nvPr/>
        </p:nvSpPr>
        <p:spPr>
          <a:xfrm>
            <a:off x="3689659" y="6253803"/>
            <a:ext cx="4755469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758"/>
              <a:t>演示: </a:t>
            </a:r>
            <a:r>
              <a:rPr sz="1758" u="sng">
                <a:hlinkClick r:id="rId2"/>
              </a:rPr>
              <a:t>http://jsbin.com/jutuza/edit?html,css,output</a:t>
            </a:r>
          </a:p>
        </p:txBody>
      </p:sp>
    </p:spTree>
    <p:extLst>
      <p:ext uri="{BB962C8B-B14F-4D97-AF65-F5344CB8AC3E}">
        <p14:creationId xmlns:p14="http://schemas.microsoft.com/office/powerpoint/2010/main" val="327968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795117" y="925716"/>
            <a:ext cx="1562928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属性：其他</a:t>
            </a:r>
          </a:p>
        </p:txBody>
      </p:sp>
      <p:sp>
        <p:nvSpPr>
          <p:cNvPr id="90" name="Shape 90"/>
          <p:cNvSpPr/>
          <p:nvPr/>
        </p:nvSpPr>
        <p:spPr>
          <a:xfrm>
            <a:off x="837438" y="1643063"/>
            <a:ext cx="3520194" cy="285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1547"/>
              <a:t>cursor: pointer; [ move ｜ … ]</a:t>
            </a:r>
          </a:p>
        </p:txBody>
      </p:sp>
      <p:sp>
        <p:nvSpPr>
          <p:cNvPr id="91" name="Shape 91"/>
          <p:cNvSpPr/>
          <p:nvPr/>
        </p:nvSpPr>
        <p:spPr>
          <a:xfrm>
            <a:off x="837438" y="2173245"/>
            <a:ext cx="5062283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547">
                <a:latin typeface="Courier"/>
                <a:ea typeface="Courier"/>
                <a:cs typeface="Courier"/>
                <a:sym typeface="Courier"/>
              </a:rPr>
              <a:t>overflow: hidden; [ scroll ｜ visible | … ]</a:t>
            </a:r>
          </a:p>
          <a:p>
            <a:pPr lvl="0" algn="l">
              <a:lnSpc>
                <a:spcPct val="120000"/>
              </a:lnSpc>
              <a:defRPr sz="1800"/>
            </a:pPr>
            <a:endParaRPr sz="1547"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sz="1547">
                <a:latin typeface="Courier"/>
                <a:ea typeface="Courier"/>
                <a:cs typeface="Courier"/>
                <a:sym typeface="Courier"/>
              </a:rPr>
              <a:t>outline:10px solid #ff0000;[与border的区别]</a:t>
            </a:r>
          </a:p>
          <a:p>
            <a:pPr lvl="0" algn="l">
              <a:lnSpc>
                <a:spcPct val="120000"/>
              </a:lnSpc>
              <a:defRPr sz="1800"/>
            </a:pPr>
            <a:endParaRPr sz="1547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3646350" y="6253803"/>
            <a:ext cx="4845494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758"/>
              <a:t>演示: </a:t>
            </a:r>
            <a:r>
              <a:rPr sz="1758" u="sng">
                <a:hlinkClick r:id="rId2"/>
              </a:rPr>
              <a:t>http://jsbin.com/wawifa/edit?html,css,output</a:t>
            </a:r>
          </a:p>
        </p:txBody>
      </p:sp>
    </p:spTree>
    <p:extLst>
      <p:ext uri="{BB962C8B-B14F-4D97-AF65-F5344CB8AC3E}">
        <p14:creationId xmlns:p14="http://schemas.microsoft.com/office/powerpoint/2010/main" val="17221127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7"/>
          <p:cNvSpPr>
            <a:spLocks noChangeShapeType="1"/>
          </p:cNvSpPr>
          <p:nvPr/>
        </p:nvSpPr>
        <p:spPr bwMode="auto">
          <a:xfrm>
            <a:off x="2195514" y="3429000"/>
            <a:ext cx="4752975" cy="0"/>
          </a:xfrm>
          <a:prstGeom prst="line">
            <a:avLst/>
          </a:prstGeom>
          <a:noFill/>
          <a:ln w="76200" cmpd="thickThin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600"/>
          </a:p>
        </p:txBody>
      </p:sp>
      <p:pic>
        <p:nvPicPr>
          <p:cNvPr id="6147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7" t="-2" b="-4594"/>
          <a:stretch>
            <a:fillRect/>
          </a:stretch>
        </p:blipFill>
        <p:spPr bwMode="auto">
          <a:xfrm>
            <a:off x="1892301" y="2227264"/>
            <a:ext cx="17430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1" y="2773364"/>
            <a:ext cx="4391025" cy="655637"/>
          </a:xfrm>
          <a:prstGeom prst="rect">
            <a:avLst/>
          </a:prstGeom>
        </p:spPr>
        <p:txBody>
          <a:bodyPr anchor="t"/>
          <a:lstStyle/>
          <a:p>
            <a:pPr lvl="0" algn="l">
              <a:defRPr sz="1800"/>
            </a:pPr>
            <a:r>
              <a:rPr lang="en-US" altLang="zh-CN" sz="2400" dirty="0"/>
              <a:t>CSS</a:t>
            </a:r>
            <a:r>
              <a:rPr lang="zh-CN" altLang="en-US" sz="2400" dirty="0"/>
              <a:t>属性（布局）</a:t>
            </a:r>
          </a:p>
        </p:txBody>
      </p:sp>
    </p:spTree>
    <p:extLst>
      <p:ext uri="{BB962C8B-B14F-4D97-AF65-F5344CB8AC3E}">
        <p14:creationId xmlns:p14="http://schemas.microsoft.com/office/powerpoint/2010/main" val="151140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1081589" y="1827131"/>
            <a:ext cx="2361544" cy="311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属性简述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分类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最佳书写顺序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简写</a:t>
            </a:r>
          </a:p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布局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文档流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盒模型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定位</a:t>
            </a:r>
          </a:p>
        </p:txBody>
      </p:sp>
      <p:sp>
        <p:nvSpPr>
          <p:cNvPr id="39" name="Shape 39"/>
          <p:cNvSpPr/>
          <p:nvPr/>
        </p:nvSpPr>
        <p:spPr>
          <a:xfrm>
            <a:off x="3795117" y="1059863"/>
            <a:ext cx="1562928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属性－布局</a:t>
            </a:r>
          </a:p>
        </p:txBody>
      </p:sp>
    </p:spTree>
    <p:extLst>
      <p:ext uri="{BB962C8B-B14F-4D97-AF65-F5344CB8AC3E}">
        <p14:creationId xmlns:p14="http://schemas.microsoft.com/office/powerpoint/2010/main" val="7628531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1"/>
          <p:cNvGraphicFramePr/>
          <p:nvPr/>
        </p:nvGraphicFramePr>
        <p:xfrm>
          <a:off x="892969" y="1661275"/>
          <a:ext cx="7358064" cy="3730377"/>
        </p:xfrm>
        <a:graphic>
          <a:graphicData uri="http://schemas.openxmlformats.org/drawingml/2006/table">
            <a:tbl>
              <a:tblPr firstRow="1"/>
              <a:tblGrid>
                <a:gridCol w="1839516"/>
                <a:gridCol w="1839516"/>
                <a:gridCol w="1839516"/>
                <a:gridCol w="1839516"/>
              </a:tblGrid>
              <a:tr h="616859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定位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盒模型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字体／文本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其他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113518"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120000"/>
                        </a:lnSpc>
                      </a:pPr>
                      <a:r>
                        <a:rPr sz="1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position</a:t>
                      </a:r>
                    </a:p>
                    <a:p>
                      <a:pPr lvl="0" algn="l" defTabSz="914400">
                        <a:lnSpc>
                          <a:spcPct val="120000"/>
                        </a:lnSpc>
                      </a:pPr>
                      <a:r>
                        <a:rPr sz="1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left,top,bottom,right,z-index</a:t>
                      </a:r>
                    </a:p>
                    <a:p>
                      <a:pPr lvl="0" algn="l" defTabSz="914400">
                        <a:lnSpc>
                          <a:spcPct val="120000"/>
                        </a:lnSpc>
                      </a:pPr>
                      <a:endParaRPr sz="140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lvl="0" algn="l" defTabSz="914400">
                        <a:lnSpc>
                          <a:spcPct val="120000"/>
                        </a:lnSpc>
                      </a:pPr>
                      <a:r>
                        <a:rPr sz="1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float</a:t>
                      </a:r>
                    </a:p>
                    <a:p>
                      <a:pPr lvl="0" algn="l" defTabSz="914400">
                        <a:lnSpc>
                          <a:spcPct val="120000"/>
                        </a:lnSpc>
                      </a:pPr>
                      <a:r>
                        <a:rPr sz="1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clear</a:t>
                      </a:r>
                    </a:p>
                    <a:p>
                      <a:pPr lvl="0" algn="l" defTabSz="914400">
                        <a:lnSpc>
                          <a:spcPct val="120000"/>
                        </a:lnSpc>
                      </a:pPr>
                      <a:endParaRPr sz="140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lvl="0" algn="l" defTabSz="914400">
                        <a:lnSpc>
                          <a:spcPct val="120000"/>
                        </a:lnSpc>
                      </a:pPr>
                      <a:r>
                        <a:rPr sz="1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display</a:t>
                      </a:r>
                    </a:p>
                    <a:p>
                      <a:pPr lvl="0" algn="l" defTabSz="914400">
                        <a:lnSpc>
                          <a:spcPct val="120000"/>
                        </a:lnSpc>
                      </a:pPr>
                      <a:r>
                        <a:rPr sz="1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visibility</a:t>
                      </a:r>
                    </a:p>
                    <a:p>
                      <a:pPr lvl="0" algn="l" defTabSz="914400">
                        <a:lnSpc>
                          <a:spcPct val="120000"/>
                        </a:lnSpc>
                      </a:pPr>
                      <a:endParaRPr sz="140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lvl="0" algn="l" defTabSz="914400">
                        <a:lnSpc>
                          <a:spcPct val="120000"/>
                        </a:lnSpc>
                      </a:pPr>
                      <a:endParaRPr sz="140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35719" marR="35719" marT="35719" marB="35719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120000"/>
                        </a:lnSpc>
                      </a:pPr>
                      <a:r>
                        <a:rPr sz="1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margin
border
padding
width,height</a:t>
                      </a:r>
                    </a:p>
                  </a:txBody>
                  <a:tcPr marL="35719" marR="35719" marT="35719" marB="35719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120000"/>
                        </a:lnSpc>
                      </a:pPr>
                      <a:r>
                        <a:rPr sz="1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color
font
line-height
text-xxx
</a:t>
                      </a:r>
                    </a:p>
                  </a:txBody>
                  <a:tcPr marL="35719" marR="35719" marT="35719" marB="35719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120000"/>
                        </a:lnSpc>
                      </a:pPr>
                      <a:r>
                        <a:rPr sz="1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background
list-style
cursor
overflow
outline
</a:t>
                      </a:r>
                    </a:p>
                  </a:txBody>
                  <a:tcPr marL="35719" marR="35719" marT="35719" marB="35719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43" name="Shape 43"/>
          <p:cNvSpPr/>
          <p:nvPr/>
        </p:nvSpPr>
        <p:spPr>
          <a:xfrm>
            <a:off x="3942457" y="925716"/>
            <a:ext cx="1264770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属性分类</a:t>
            </a:r>
          </a:p>
        </p:txBody>
      </p:sp>
      <p:sp>
        <p:nvSpPr>
          <p:cNvPr id="44" name="Shape 44"/>
          <p:cNvSpPr/>
          <p:nvPr/>
        </p:nvSpPr>
        <p:spPr>
          <a:xfrm>
            <a:off x="867203" y="5862960"/>
            <a:ext cx="5007781" cy="298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617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更多请看：</a:t>
            </a:r>
            <a:r>
              <a:rPr sz="1617" u="sng">
                <a:latin typeface="Lantinghei SC Extralight"/>
                <a:ea typeface="Lantinghei SC Extralight"/>
                <a:cs typeface="Lantinghei SC Extralight"/>
                <a:sym typeface="Lantinghei SC Extralight"/>
                <a:hlinkClick r:id="rId2"/>
              </a:rPr>
              <a:t>http://w3school.com.cn/cssref/index.asp</a:t>
            </a:r>
          </a:p>
        </p:txBody>
      </p:sp>
      <p:sp>
        <p:nvSpPr>
          <p:cNvPr id="45" name="Shape 45"/>
          <p:cNvSpPr/>
          <p:nvPr/>
        </p:nvSpPr>
        <p:spPr>
          <a:xfrm>
            <a:off x="1262369" y="4834617"/>
            <a:ext cx="1117294" cy="38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039"/>
              <a:t>在哪显示</a:t>
            </a:r>
          </a:p>
        </p:txBody>
      </p:sp>
      <p:sp>
        <p:nvSpPr>
          <p:cNvPr id="46" name="Shape 46"/>
          <p:cNvSpPr/>
          <p:nvPr/>
        </p:nvSpPr>
        <p:spPr>
          <a:xfrm>
            <a:off x="2934205" y="4834617"/>
            <a:ext cx="1378584" cy="38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039"/>
              <a:t>占多大空间</a:t>
            </a:r>
          </a:p>
        </p:txBody>
      </p:sp>
      <p:sp>
        <p:nvSpPr>
          <p:cNvPr id="47" name="Shape 47"/>
          <p:cNvSpPr/>
          <p:nvPr/>
        </p:nvSpPr>
        <p:spPr>
          <a:xfrm>
            <a:off x="4829619" y="4834617"/>
            <a:ext cx="1117294" cy="38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039"/>
              <a:t>内容样式</a:t>
            </a:r>
          </a:p>
        </p:txBody>
      </p:sp>
      <p:sp>
        <p:nvSpPr>
          <p:cNvPr id="48" name="Shape 48"/>
          <p:cNvSpPr/>
          <p:nvPr/>
        </p:nvSpPr>
        <p:spPr>
          <a:xfrm>
            <a:off x="6978156" y="4834617"/>
            <a:ext cx="594715" cy="38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039"/>
              <a:t>杂项</a:t>
            </a:r>
          </a:p>
        </p:txBody>
      </p:sp>
    </p:spTree>
    <p:extLst>
      <p:ext uri="{BB962C8B-B14F-4D97-AF65-F5344CB8AC3E}">
        <p14:creationId xmlns:p14="http://schemas.microsoft.com/office/powerpoint/2010/main" val="7948976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827731" y="2965290"/>
            <a:ext cx="6674528" cy="1070173"/>
          </a:xfrm>
          <a:prstGeom prst="roundRect">
            <a:avLst>
              <a:gd name="adj" fmla="val 13310"/>
            </a:avLst>
          </a:prstGeom>
          <a:solidFill>
            <a:srgbClr val="F5D328">
              <a:alpha val="3477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1" name="Shape 51"/>
          <p:cNvSpPr/>
          <p:nvPr/>
        </p:nvSpPr>
        <p:spPr>
          <a:xfrm>
            <a:off x="827731" y="4074429"/>
            <a:ext cx="6674528" cy="1159037"/>
          </a:xfrm>
          <a:prstGeom prst="roundRect">
            <a:avLst>
              <a:gd name="adj" fmla="val 12290"/>
            </a:avLst>
          </a:prstGeom>
          <a:solidFill>
            <a:srgbClr val="B36AE2">
              <a:alpha val="34771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endParaRPr sz="1687">
              <a:solidFill>
                <a:srgbClr val="FFFFFF"/>
              </a:solidFill>
            </a:endParaRPr>
          </a:p>
          <a:p>
            <a:pPr lvl="0">
              <a:defRPr sz="1800"/>
            </a:pPr>
            <a:endParaRPr sz="1687">
              <a:solidFill>
                <a:srgbClr val="FFFFFF"/>
              </a:solidFill>
            </a:endParaRPr>
          </a:p>
        </p:txBody>
      </p:sp>
      <p:sp>
        <p:nvSpPr>
          <p:cNvPr id="52" name="Shape 52"/>
          <p:cNvSpPr/>
          <p:nvPr/>
        </p:nvSpPr>
        <p:spPr>
          <a:xfrm>
            <a:off x="827731" y="2088201"/>
            <a:ext cx="6674528" cy="838123"/>
          </a:xfrm>
          <a:prstGeom prst="roundRect">
            <a:avLst>
              <a:gd name="adj" fmla="val 16995"/>
            </a:avLst>
          </a:prstGeom>
          <a:solidFill>
            <a:srgbClr val="51A7F9">
              <a:alpha val="3477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4" name="Shape 54"/>
          <p:cNvSpPr/>
          <p:nvPr/>
        </p:nvSpPr>
        <p:spPr>
          <a:xfrm>
            <a:off x="768579" y="1771235"/>
            <a:ext cx="4047583" cy="4284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｛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  display: block；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  float: left；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  margin: 10px auto;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  border: 1px solid #eee;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  width: 600px;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  color: #444;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  font-size: 12px;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  line-height: 1.5em;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  background: #fafafa;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｝</a:t>
            </a:r>
          </a:p>
        </p:txBody>
      </p:sp>
      <p:sp>
        <p:nvSpPr>
          <p:cNvPr id="55" name="Shape 55"/>
          <p:cNvSpPr/>
          <p:nvPr/>
        </p:nvSpPr>
        <p:spPr>
          <a:xfrm>
            <a:off x="3205758" y="1059863"/>
            <a:ext cx="2755563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属性的最佳书写顺序</a:t>
            </a:r>
          </a:p>
        </p:txBody>
      </p:sp>
      <p:sp>
        <p:nvSpPr>
          <p:cNvPr id="56" name="Shape 56"/>
          <p:cNvSpPr/>
          <p:nvPr/>
        </p:nvSpPr>
        <p:spPr>
          <a:xfrm>
            <a:off x="6131638" y="2276462"/>
            <a:ext cx="121219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592666" indent="-592666" algn="l">
              <a:lnSpc>
                <a:spcPct val="120000"/>
              </a:lnSpc>
              <a:buSzPct val="75000"/>
              <a:buChar char="‣"/>
              <a:defRPr sz="3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09"/>
              <a:t>定位</a:t>
            </a:r>
          </a:p>
        </p:txBody>
      </p:sp>
      <p:sp>
        <p:nvSpPr>
          <p:cNvPr id="57" name="Shape 57"/>
          <p:cNvSpPr/>
          <p:nvPr/>
        </p:nvSpPr>
        <p:spPr>
          <a:xfrm>
            <a:off x="5908060" y="3269576"/>
            <a:ext cx="148309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592666" indent="-592666" algn="l">
              <a:lnSpc>
                <a:spcPct val="120000"/>
              </a:lnSpc>
              <a:buSzPct val="75000"/>
              <a:buChar char="‣"/>
              <a:defRPr sz="3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09"/>
              <a:t>盒模型</a:t>
            </a:r>
          </a:p>
        </p:txBody>
      </p:sp>
      <p:sp>
        <p:nvSpPr>
          <p:cNvPr id="58" name="Shape 58"/>
          <p:cNvSpPr/>
          <p:nvPr/>
        </p:nvSpPr>
        <p:spPr>
          <a:xfrm>
            <a:off x="5405009" y="4423147"/>
            <a:ext cx="202491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592666" indent="-592666" algn="l">
              <a:lnSpc>
                <a:spcPct val="120000"/>
              </a:lnSpc>
              <a:buSzPct val="75000"/>
              <a:buChar char="‣"/>
              <a:defRPr sz="3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09"/>
              <a:t>文本／字体</a:t>
            </a:r>
          </a:p>
        </p:txBody>
      </p:sp>
      <p:pic>
        <p:nvPicPr>
          <p:cNvPr id="59" name="Picture 5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6601791" y="3409638"/>
            <a:ext cx="2596196" cy="504203"/>
          </a:xfrm>
          <a:prstGeom prst="rect">
            <a:avLst/>
          </a:prstGeom>
        </p:spPr>
      </p:pic>
      <p:sp>
        <p:nvSpPr>
          <p:cNvPr id="61" name="Shape 61"/>
          <p:cNvSpPr/>
          <p:nvPr/>
        </p:nvSpPr>
        <p:spPr>
          <a:xfrm>
            <a:off x="827731" y="5263503"/>
            <a:ext cx="6674528" cy="370704"/>
          </a:xfrm>
          <a:prstGeom prst="roundRect">
            <a:avLst>
              <a:gd name="adj" fmla="val 38425"/>
            </a:avLst>
          </a:prstGeom>
          <a:solidFill>
            <a:srgbClr val="B36AE2">
              <a:alpha val="34771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endParaRPr sz="1687">
              <a:solidFill>
                <a:srgbClr val="FFFFFF"/>
              </a:solidFill>
            </a:endParaRPr>
          </a:p>
          <a:p>
            <a:pPr lvl="0">
              <a:defRPr sz="1800"/>
            </a:pPr>
            <a:endParaRPr sz="1687">
              <a:solidFill>
                <a:srgbClr val="FFFFFF"/>
              </a:solidFill>
            </a:endParaRPr>
          </a:p>
        </p:txBody>
      </p:sp>
      <p:sp>
        <p:nvSpPr>
          <p:cNvPr id="62" name="Shape 62"/>
          <p:cNvSpPr/>
          <p:nvPr/>
        </p:nvSpPr>
        <p:spPr>
          <a:xfrm>
            <a:off x="6232248" y="5218055"/>
            <a:ext cx="121219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592666" indent="-592666" algn="l">
              <a:lnSpc>
                <a:spcPct val="120000"/>
              </a:lnSpc>
              <a:buSzPct val="75000"/>
              <a:buChar char="‣"/>
              <a:defRPr sz="3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09"/>
              <a:t>其他</a:t>
            </a:r>
          </a:p>
        </p:txBody>
      </p:sp>
      <p:sp>
        <p:nvSpPr>
          <p:cNvPr id="63" name="Shape 63"/>
          <p:cNvSpPr/>
          <p:nvPr/>
        </p:nvSpPr>
        <p:spPr>
          <a:xfrm>
            <a:off x="844846" y="6185663"/>
            <a:ext cx="6801542" cy="298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617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详细请看：</a:t>
            </a:r>
            <a:r>
              <a:rPr sz="1617" u="sng">
                <a:latin typeface="Lantinghei SC Extralight"/>
                <a:ea typeface="Lantinghei SC Extralight"/>
                <a:cs typeface="Lantinghei SC Extralight"/>
                <a:sym typeface="Lantinghei SC Extralight"/>
                <a:hlinkClick r:id="rId3"/>
              </a:rPr>
              <a:t>http://www.shejidaren.com/css-written-specifications.html</a:t>
            </a:r>
          </a:p>
        </p:txBody>
      </p:sp>
    </p:spTree>
    <p:extLst>
      <p:ext uri="{BB962C8B-B14F-4D97-AF65-F5344CB8AC3E}">
        <p14:creationId xmlns:p14="http://schemas.microsoft.com/office/powerpoint/2010/main" val="3482120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3115998" y="5622917"/>
            <a:ext cx="1518048" cy="482204"/>
          </a:xfrm>
          <a:prstGeom prst="roundRect">
            <a:avLst>
              <a:gd name="adj" fmla="val 27778"/>
            </a:avLst>
          </a:prstGeom>
          <a:solidFill>
            <a:srgbClr val="51A7F9">
              <a:alpha val="29854"/>
            </a:srgbClr>
          </a:solidFill>
          <a:ln w="50800">
            <a:solidFill>
              <a:srgbClr val="000000">
                <a:alpha val="29854"/>
              </a:srgb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87"/>
          </a:p>
        </p:txBody>
      </p:sp>
      <p:sp>
        <p:nvSpPr>
          <p:cNvPr id="67" name="Shape 67"/>
          <p:cNvSpPr/>
          <p:nvPr/>
        </p:nvSpPr>
        <p:spPr>
          <a:xfrm>
            <a:off x="3795117" y="1059863"/>
            <a:ext cx="1562928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属性的简写</a:t>
            </a:r>
          </a:p>
        </p:txBody>
      </p:sp>
      <p:sp>
        <p:nvSpPr>
          <p:cNvPr id="68" name="Shape 68"/>
          <p:cNvSpPr/>
          <p:nvPr/>
        </p:nvSpPr>
        <p:spPr>
          <a:xfrm>
            <a:off x="3569328" y="1346666"/>
            <a:ext cx="639599" cy="223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0"/>
            </a:lvl1pPr>
          </a:lstStyle>
          <a:p>
            <a:pPr lvl="0">
              <a:defRPr sz="1800"/>
            </a:pPr>
            <a:r>
              <a:rPr sz="14062"/>
              <a:t>{</a:t>
            </a:r>
          </a:p>
        </p:txBody>
      </p:sp>
      <p:sp>
        <p:nvSpPr>
          <p:cNvPr id="69" name="Shape 69"/>
          <p:cNvSpPr/>
          <p:nvPr/>
        </p:nvSpPr>
        <p:spPr>
          <a:xfrm>
            <a:off x="1583010" y="2383820"/>
            <a:ext cx="185307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2109"/>
              <a:t>margin:10px</a:t>
            </a:r>
          </a:p>
        </p:txBody>
      </p:sp>
      <p:sp>
        <p:nvSpPr>
          <p:cNvPr id="70" name="Shape 70"/>
          <p:cNvSpPr/>
          <p:nvPr/>
        </p:nvSpPr>
        <p:spPr>
          <a:xfrm>
            <a:off x="4265413" y="1799622"/>
            <a:ext cx="3148299" cy="162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margin-top: 10px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margin-right: 10px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margin-bottom: 10px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margin-left: 10px</a:t>
            </a:r>
          </a:p>
        </p:txBody>
      </p:sp>
      <p:sp>
        <p:nvSpPr>
          <p:cNvPr id="71" name="Shape 71"/>
          <p:cNvSpPr/>
          <p:nvPr/>
        </p:nvSpPr>
        <p:spPr>
          <a:xfrm>
            <a:off x="377305" y="4042560"/>
            <a:ext cx="42816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2109"/>
              <a:t>margin:10px 20px 30px 40px</a:t>
            </a:r>
          </a:p>
        </p:txBody>
      </p:sp>
      <p:sp>
        <p:nvSpPr>
          <p:cNvPr id="72" name="Shape 72"/>
          <p:cNvSpPr/>
          <p:nvPr/>
        </p:nvSpPr>
        <p:spPr>
          <a:xfrm>
            <a:off x="5394484" y="3458362"/>
            <a:ext cx="3148299" cy="162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margin-top: 10px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margin-right: 20px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margin-bottom: 30px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margin-left: 40px</a:t>
            </a:r>
          </a:p>
        </p:txBody>
      </p:sp>
      <p:sp>
        <p:nvSpPr>
          <p:cNvPr id="73" name="Shape 73"/>
          <p:cNvSpPr/>
          <p:nvPr/>
        </p:nvSpPr>
        <p:spPr>
          <a:xfrm>
            <a:off x="4765474" y="3012326"/>
            <a:ext cx="639599" cy="223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0"/>
            </a:lvl1pPr>
          </a:lstStyle>
          <a:p>
            <a:pPr lvl="0">
              <a:defRPr sz="1800"/>
            </a:pPr>
            <a:r>
              <a:rPr sz="14062"/>
              <a:t>{</a:t>
            </a:r>
          </a:p>
        </p:txBody>
      </p:sp>
      <p:sp>
        <p:nvSpPr>
          <p:cNvPr id="74" name="Shape 74"/>
          <p:cNvSpPr/>
          <p:nvPr/>
        </p:nvSpPr>
        <p:spPr>
          <a:xfrm>
            <a:off x="648941" y="4496484"/>
            <a:ext cx="3977051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80"/>
              <a:t>简写顺序：顺时针（上右下左）</a:t>
            </a:r>
          </a:p>
        </p:txBody>
      </p:sp>
      <p:sp>
        <p:nvSpPr>
          <p:cNvPr id="82" name="Shape 82"/>
          <p:cNvSpPr/>
          <p:nvPr/>
        </p:nvSpPr>
        <p:spPr>
          <a:xfrm>
            <a:off x="1916713" y="5256915"/>
            <a:ext cx="706048" cy="434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15681"/>
                </a:moveTo>
                <a:cubicBezTo>
                  <a:pt x="14581" y="-5399"/>
                  <a:pt x="7381" y="-5226"/>
                  <a:pt x="0" y="16201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3" name="Shape 83"/>
          <p:cNvSpPr/>
          <p:nvPr/>
        </p:nvSpPr>
        <p:spPr>
          <a:xfrm>
            <a:off x="2176826" y="5258022"/>
            <a:ext cx="1109450" cy="427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16200"/>
                </a:moveTo>
                <a:cubicBezTo>
                  <a:pt x="14932" y="-5391"/>
                  <a:pt x="7732" y="-5400"/>
                  <a:pt x="0" y="16174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4" name="Shape 84"/>
          <p:cNvSpPr/>
          <p:nvPr/>
        </p:nvSpPr>
        <p:spPr>
          <a:xfrm>
            <a:off x="2914635" y="5258022"/>
            <a:ext cx="1109450" cy="427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16200"/>
                </a:moveTo>
                <a:cubicBezTo>
                  <a:pt x="14932" y="-5391"/>
                  <a:pt x="7732" y="-5400"/>
                  <a:pt x="0" y="16174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922841" y="5894832"/>
            <a:ext cx="347210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2109"/>
              <a:t>margin:10px 20px 30px</a:t>
            </a:r>
          </a:p>
        </p:txBody>
      </p:sp>
      <p:sp>
        <p:nvSpPr>
          <p:cNvPr id="79" name="Shape 79"/>
          <p:cNvSpPr/>
          <p:nvPr/>
        </p:nvSpPr>
        <p:spPr>
          <a:xfrm>
            <a:off x="362848" y="5615359"/>
            <a:ext cx="42816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margin:10px 20px </a:t>
            </a:r>
            <a:r>
              <a:rPr sz="2109">
                <a:solidFill>
                  <a:srgbClr val="51A7F9"/>
                </a:solidFill>
                <a:latin typeface="Courier"/>
                <a:ea typeface="Courier"/>
                <a:cs typeface="Courier"/>
                <a:sym typeface="Courier"/>
              </a:rPr>
              <a:t>10px 20px</a:t>
            </a:r>
          </a:p>
        </p:txBody>
      </p:sp>
      <p:sp>
        <p:nvSpPr>
          <p:cNvPr id="80" name="Shape 80"/>
          <p:cNvSpPr/>
          <p:nvPr/>
        </p:nvSpPr>
        <p:spPr>
          <a:xfrm>
            <a:off x="8449259" y="5532328"/>
            <a:ext cx="501740" cy="1186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300"/>
            </a:lvl1pPr>
          </a:lstStyle>
          <a:p>
            <a:pPr lvl="0">
              <a:defRPr sz="1800"/>
            </a:pPr>
            <a:r>
              <a:rPr sz="7242"/>
              <a:t>?</a:t>
            </a:r>
          </a:p>
        </p:txBody>
      </p:sp>
      <p:sp>
        <p:nvSpPr>
          <p:cNvPr id="81" name="Shape 81"/>
          <p:cNvSpPr/>
          <p:nvPr/>
        </p:nvSpPr>
        <p:spPr>
          <a:xfrm>
            <a:off x="440801" y="5265728"/>
            <a:ext cx="1187826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80"/>
              <a:t>省略原则</a:t>
            </a:r>
          </a:p>
        </p:txBody>
      </p:sp>
    </p:spTree>
    <p:extLst>
      <p:ext uri="{BB962C8B-B14F-4D97-AF65-F5344CB8AC3E}">
        <p14:creationId xmlns:p14="http://schemas.microsoft.com/office/powerpoint/2010/main" val="5064820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399001" y="1752644"/>
            <a:ext cx="8723542" cy="308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3种方式：</a:t>
            </a:r>
          </a:p>
          <a:p>
            <a:pPr marL="260439" indent="-260439">
              <a:lnSpc>
                <a:spcPct val="120000"/>
              </a:lnSpc>
              <a:buSzPct val="75000"/>
              <a:buChar char="•"/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外部样式表  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定义：以独立文件存在，以link方式引入到页面中的样式</a:t>
            </a:r>
          </a:p>
          <a:p>
            <a:pPr marL="260439" indent="-260439">
              <a:lnSpc>
                <a:spcPct val="120000"/>
              </a:lnSpc>
              <a:buSzPct val="75000"/>
              <a:buChar char="•"/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内部样式表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定义：在页面内部，通过&lt;style&gt;&lt;/style&gt;标签包围的样式</a:t>
            </a:r>
          </a:p>
          <a:p>
            <a:pPr marL="260439" indent="-260439">
              <a:lnSpc>
                <a:spcPct val="120000"/>
              </a:lnSpc>
              <a:buSzPct val="75000"/>
              <a:buChar char="•"/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行内样式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定义：在标签内部，通过标签的style属性定义的样式</a:t>
            </a:r>
          </a:p>
        </p:txBody>
      </p:sp>
      <p:sp>
        <p:nvSpPr>
          <p:cNvPr id="46" name="Shape 46"/>
          <p:cNvSpPr/>
          <p:nvPr/>
        </p:nvSpPr>
        <p:spPr>
          <a:xfrm>
            <a:off x="974360" y="5464738"/>
            <a:ext cx="65" cy="298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endParaRPr sz="1687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3942457" y="925716"/>
            <a:ext cx="1264770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如何引入</a:t>
            </a:r>
          </a:p>
        </p:txBody>
      </p:sp>
    </p:spTree>
    <p:extLst>
      <p:ext uri="{BB962C8B-B14F-4D97-AF65-F5344CB8AC3E}">
        <p14:creationId xmlns:p14="http://schemas.microsoft.com/office/powerpoint/2010/main" val="2309388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3795117" y="1059863"/>
            <a:ext cx="1562928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属性的简写</a:t>
            </a:r>
          </a:p>
        </p:txBody>
      </p:sp>
      <p:sp>
        <p:nvSpPr>
          <p:cNvPr id="88" name="Shape 88"/>
          <p:cNvSpPr/>
          <p:nvPr/>
        </p:nvSpPr>
        <p:spPr>
          <a:xfrm>
            <a:off x="487475" y="1766114"/>
            <a:ext cx="7949292" cy="422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898" b="1">
                <a:latin typeface="Courier"/>
                <a:ea typeface="Courier"/>
                <a:cs typeface="Courier"/>
                <a:sym typeface="Courier"/>
              </a:rPr>
              <a:t>font</a:t>
            </a:r>
            <a:r>
              <a:rPr sz="1898">
                <a:latin typeface="Courier"/>
                <a:ea typeface="Courier"/>
                <a:cs typeface="Courier"/>
                <a:sym typeface="Courier"/>
              </a:rPr>
              <a:t>: italic small-caps bold 12px/1.5em arial,verdana;</a:t>
            </a:r>
          </a:p>
        </p:txBody>
      </p:sp>
      <p:sp>
        <p:nvSpPr>
          <p:cNvPr id="89" name="Shape 89"/>
          <p:cNvSpPr/>
          <p:nvPr/>
        </p:nvSpPr>
        <p:spPr>
          <a:xfrm>
            <a:off x="1325804" y="2567453"/>
            <a:ext cx="3635611" cy="194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font-style: italic;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font-variant: small-caps;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font-weight: bold;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font-size: 12px;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line-height: 1.5em;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758">
                <a:latin typeface="Courier"/>
                <a:ea typeface="Courier"/>
                <a:cs typeface="Courier"/>
                <a:sym typeface="Courier"/>
              </a:rPr>
              <a:t>font-family: </a:t>
            </a:r>
            <a:r>
              <a:rPr sz="1758">
                <a:solidFill>
                  <a:srgbClr val="BD5B0C"/>
                </a:solidFill>
                <a:latin typeface="Courier"/>
                <a:ea typeface="Courier"/>
                <a:cs typeface="Courier"/>
                <a:sym typeface="Courier"/>
              </a:rPr>
              <a:t>arial,verdana</a:t>
            </a:r>
            <a:r>
              <a:rPr sz="1758">
                <a:latin typeface="Courier"/>
                <a:ea typeface="Courier"/>
                <a:cs typeface="Courier"/>
                <a:sym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66373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5810419" y="3755759"/>
            <a:ext cx="3106048" cy="2509984"/>
          </a:xfrm>
          <a:prstGeom prst="roundRect">
            <a:avLst>
              <a:gd name="adj" fmla="val 15000"/>
            </a:avLst>
          </a:prstGeom>
          <a:solidFill>
            <a:srgbClr val="51A7F9">
              <a:alpha val="389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93" name="Shape 93"/>
          <p:cNvSpPr/>
          <p:nvPr/>
        </p:nvSpPr>
        <p:spPr>
          <a:xfrm>
            <a:off x="3795117" y="1059863"/>
            <a:ext cx="1562928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属性的简写</a:t>
            </a:r>
          </a:p>
        </p:txBody>
      </p:sp>
      <p:sp>
        <p:nvSpPr>
          <p:cNvPr id="94" name="Shape 94"/>
          <p:cNvSpPr/>
          <p:nvPr/>
        </p:nvSpPr>
        <p:spPr>
          <a:xfrm>
            <a:off x="2026636" y="1860897"/>
            <a:ext cx="639599" cy="223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0"/>
            </a:lvl1pPr>
          </a:lstStyle>
          <a:p>
            <a:pPr lvl="0">
              <a:defRPr sz="1800"/>
            </a:pPr>
            <a:r>
              <a:rPr sz="14062"/>
              <a:t>{</a:t>
            </a:r>
          </a:p>
        </p:txBody>
      </p:sp>
      <p:sp>
        <p:nvSpPr>
          <p:cNvPr id="95" name="Shape 95"/>
          <p:cNvSpPr/>
          <p:nvPr/>
        </p:nvSpPr>
        <p:spPr>
          <a:xfrm>
            <a:off x="1046421" y="2902309"/>
            <a:ext cx="10435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2109"/>
              <a:t>border</a:t>
            </a:r>
          </a:p>
        </p:txBody>
      </p:sp>
      <p:sp>
        <p:nvSpPr>
          <p:cNvPr id="96" name="Shape 96"/>
          <p:cNvSpPr/>
          <p:nvPr/>
        </p:nvSpPr>
        <p:spPr>
          <a:xfrm>
            <a:off x="2655646" y="2318111"/>
            <a:ext cx="2176879" cy="162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border-top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border-right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border-bottom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border-left</a:t>
            </a:r>
          </a:p>
        </p:txBody>
      </p:sp>
      <p:sp>
        <p:nvSpPr>
          <p:cNvPr id="97" name="Shape 97"/>
          <p:cNvSpPr/>
          <p:nvPr/>
        </p:nvSpPr>
        <p:spPr>
          <a:xfrm>
            <a:off x="5058825" y="1601654"/>
            <a:ext cx="496932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5000"/>
            </a:lvl1pPr>
          </a:lstStyle>
          <a:p>
            <a:pPr lvl="0">
              <a:defRPr sz="1800"/>
            </a:pPr>
            <a:r>
              <a:rPr sz="10547"/>
              <a:t>{</a:t>
            </a:r>
          </a:p>
        </p:txBody>
      </p:sp>
      <p:sp>
        <p:nvSpPr>
          <p:cNvPr id="98" name="Shape 98"/>
          <p:cNvSpPr/>
          <p:nvPr/>
        </p:nvSpPr>
        <p:spPr>
          <a:xfrm>
            <a:off x="5524065" y="1918423"/>
            <a:ext cx="2662588" cy="124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border-top-width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border-top-style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border-top-color</a:t>
            </a:r>
          </a:p>
        </p:txBody>
      </p:sp>
      <p:sp>
        <p:nvSpPr>
          <p:cNvPr id="99" name="Shape 99"/>
          <p:cNvSpPr/>
          <p:nvPr/>
        </p:nvSpPr>
        <p:spPr>
          <a:xfrm>
            <a:off x="4501033" y="2572325"/>
            <a:ext cx="675085" cy="1"/>
          </a:xfrm>
          <a:prstGeom prst="line">
            <a:avLst/>
          </a:prstGeom>
          <a:ln w="25400">
            <a:solidFill/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100" name="Shape 100"/>
          <p:cNvSpPr/>
          <p:nvPr/>
        </p:nvSpPr>
        <p:spPr>
          <a:xfrm>
            <a:off x="5243038" y="3421778"/>
            <a:ext cx="29655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/>
              <a:t>…</a:t>
            </a:r>
          </a:p>
        </p:txBody>
      </p:sp>
      <p:sp>
        <p:nvSpPr>
          <p:cNvPr id="101" name="Shape 101"/>
          <p:cNvSpPr/>
          <p:nvPr/>
        </p:nvSpPr>
        <p:spPr>
          <a:xfrm>
            <a:off x="6036568" y="4380588"/>
            <a:ext cx="222016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1406"/>
              <a:t>border:1px solid red</a:t>
            </a:r>
          </a:p>
        </p:txBody>
      </p:sp>
      <p:sp>
        <p:nvSpPr>
          <p:cNvPr id="102" name="Shape 102"/>
          <p:cNvSpPr/>
          <p:nvPr/>
        </p:nvSpPr>
        <p:spPr>
          <a:xfrm>
            <a:off x="6068158" y="4947032"/>
            <a:ext cx="2649764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1406"/>
              <a:t>border-top:2px solid red</a:t>
            </a:r>
          </a:p>
        </p:txBody>
      </p:sp>
      <p:sp>
        <p:nvSpPr>
          <p:cNvPr id="103" name="Shape 103"/>
          <p:cNvSpPr/>
          <p:nvPr/>
        </p:nvSpPr>
        <p:spPr>
          <a:xfrm>
            <a:off x="6083358" y="5513475"/>
            <a:ext cx="1897956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1406"/>
              <a:t>border-color:blue</a:t>
            </a:r>
          </a:p>
        </p:txBody>
      </p:sp>
      <p:sp>
        <p:nvSpPr>
          <p:cNvPr id="104" name="Shape 104"/>
          <p:cNvSpPr/>
          <p:nvPr/>
        </p:nvSpPr>
        <p:spPr>
          <a:xfrm>
            <a:off x="2100975" y="3953521"/>
            <a:ext cx="496932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5000"/>
            </a:lvl1pPr>
          </a:lstStyle>
          <a:p>
            <a:pPr lvl="0">
              <a:defRPr sz="1800"/>
            </a:pPr>
            <a:r>
              <a:rPr sz="10547"/>
              <a:t>{</a:t>
            </a:r>
          </a:p>
        </p:txBody>
      </p:sp>
      <p:sp>
        <p:nvSpPr>
          <p:cNvPr id="105" name="Shape 105"/>
          <p:cNvSpPr/>
          <p:nvPr/>
        </p:nvSpPr>
        <p:spPr>
          <a:xfrm>
            <a:off x="2610931" y="4315006"/>
            <a:ext cx="2014975" cy="124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border-width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border-style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border-color</a:t>
            </a:r>
          </a:p>
        </p:txBody>
      </p:sp>
      <p:sp>
        <p:nvSpPr>
          <p:cNvPr id="106" name="Shape 106"/>
          <p:cNvSpPr/>
          <p:nvPr/>
        </p:nvSpPr>
        <p:spPr>
          <a:xfrm>
            <a:off x="6753233" y="3841665"/>
            <a:ext cx="629981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2180"/>
              <a:t>范例</a:t>
            </a:r>
          </a:p>
        </p:txBody>
      </p:sp>
    </p:spTree>
    <p:extLst>
      <p:ext uri="{BB962C8B-B14F-4D97-AF65-F5344CB8AC3E}">
        <p14:creationId xmlns:p14="http://schemas.microsoft.com/office/powerpoint/2010/main" val="121178927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3500437" y="1059863"/>
            <a:ext cx="2159245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属性的其他简写</a:t>
            </a:r>
          </a:p>
        </p:txBody>
      </p:sp>
      <p:sp>
        <p:nvSpPr>
          <p:cNvPr id="110" name="Shape 110"/>
          <p:cNvSpPr/>
          <p:nvPr/>
        </p:nvSpPr>
        <p:spPr>
          <a:xfrm>
            <a:off x="1463683" y="1499401"/>
            <a:ext cx="1064395" cy="3859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5000"/>
            </a:lvl1pPr>
          </a:lstStyle>
          <a:p>
            <a:pPr lvl="0">
              <a:defRPr sz="1800"/>
            </a:pPr>
            <a:r>
              <a:rPr sz="24609"/>
              <a:t>{</a:t>
            </a:r>
          </a:p>
        </p:txBody>
      </p:sp>
      <p:sp>
        <p:nvSpPr>
          <p:cNvPr id="111" name="Shape 111"/>
          <p:cNvSpPr/>
          <p:nvPr/>
        </p:nvSpPr>
        <p:spPr>
          <a:xfrm>
            <a:off x="2639902" y="2228220"/>
            <a:ext cx="1691169" cy="2798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border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background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overflow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list-style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padding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outline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2109">
                <a:latin typeface="Courier"/>
                <a:ea typeface="Courier"/>
                <a:cs typeface="Courier"/>
                <a:sym typeface="Courier"/>
              </a:rPr>
              <a:t>…</a:t>
            </a:r>
          </a:p>
        </p:txBody>
      </p:sp>
      <p:sp>
        <p:nvSpPr>
          <p:cNvPr id="112" name="Shape 112"/>
          <p:cNvSpPr/>
          <p:nvPr/>
        </p:nvSpPr>
        <p:spPr>
          <a:xfrm>
            <a:off x="844846" y="5739290"/>
            <a:ext cx="7609455" cy="298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617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详细请看：</a:t>
            </a:r>
            <a:r>
              <a:rPr sz="1617" u="sng">
                <a:latin typeface="Lantinghei SC Extralight"/>
                <a:ea typeface="Lantinghei SC Extralight"/>
                <a:cs typeface="Lantinghei SC Extralight"/>
                <a:sym typeface="Lantinghei SC Extralight"/>
                <a:hlinkClick r:id="rId2"/>
              </a:rPr>
              <a:t>http://www.qianduan.net/css-font-shorthand-attribute-handbook/</a:t>
            </a:r>
          </a:p>
        </p:txBody>
      </p:sp>
    </p:spTree>
    <p:extLst>
      <p:ext uri="{BB962C8B-B14F-4D97-AF65-F5344CB8AC3E}">
        <p14:creationId xmlns:p14="http://schemas.microsoft.com/office/powerpoint/2010/main" val="19549204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1081589" y="1827130"/>
            <a:ext cx="5949064" cy="233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普通文档流</a:t>
            </a:r>
          </a:p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盒模型</a:t>
            </a:r>
          </a:p>
          <a:p>
            <a:pPr marL="416703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定位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显示模型（display）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绝对定位&amp;相对定位&amp;固定定位（position）</a:t>
            </a:r>
          </a:p>
          <a:p>
            <a:pPr marL="729231" lvl="1" indent="-416703">
              <a:lnSpc>
                <a:spcPct val="120000"/>
              </a:lnSpc>
              <a:buSzPct val="75000"/>
              <a:buChar char="‣"/>
              <a:defRPr sz="1800"/>
            </a:pPr>
            <a:r>
              <a:rPr sz="2109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浮动布局（float）</a:t>
            </a:r>
          </a:p>
        </p:txBody>
      </p:sp>
      <p:sp>
        <p:nvSpPr>
          <p:cNvPr id="116" name="Shape 116"/>
          <p:cNvSpPr/>
          <p:nvPr/>
        </p:nvSpPr>
        <p:spPr>
          <a:xfrm>
            <a:off x="4237137" y="1059863"/>
            <a:ext cx="668453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布局</a:t>
            </a:r>
          </a:p>
        </p:txBody>
      </p:sp>
    </p:spTree>
    <p:extLst>
      <p:ext uri="{BB962C8B-B14F-4D97-AF65-F5344CB8AC3E}">
        <p14:creationId xmlns:p14="http://schemas.microsoft.com/office/powerpoint/2010/main" val="1995250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795117" y="925716"/>
            <a:ext cx="1562928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普通文档流</a:t>
            </a:r>
          </a:p>
        </p:txBody>
      </p:sp>
      <p:sp>
        <p:nvSpPr>
          <p:cNvPr id="120" name="Shape 120"/>
          <p:cNvSpPr/>
          <p:nvPr/>
        </p:nvSpPr>
        <p:spPr>
          <a:xfrm>
            <a:off x="1586932" y="2326243"/>
            <a:ext cx="557684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块元素：</a:t>
            </a:r>
            <a:r>
              <a:rPr sz="2531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每个元素占一整行，自上而下</a:t>
            </a:r>
          </a:p>
        </p:txBody>
      </p:sp>
      <p:sp>
        <p:nvSpPr>
          <p:cNvPr id="121" name="Shape 121"/>
          <p:cNvSpPr/>
          <p:nvPr/>
        </p:nvSpPr>
        <p:spPr>
          <a:xfrm>
            <a:off x="1615028" y="3360645"/>
            <a:ext cx="42816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行元素</a:t>
            </a:r>
            <a:r>
              <a:rPr sz="2531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：从左向右，排满换行</a:t>
            </a:r>
          </a:p>
        </p:txBody>
      </p:sp>
      <p:sp>
        <p:nvSpPr>
          <p:cNvPr id="122" name="Shape 122"/>
          <p:cNvSpPr/>
          <p:nvPr/>
        </p:nvSpPr>
        <p:spPr>
          <a:xfrm>
            <a:off x="1660908" y="4366886"/>
            <a:ext cx="5073505" cy="1557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演示：</a:t>
            </a:r>
            <a:r>
              <a:rPr sz="1687" u="sng" dirty="0">
                <a:latin typeface="Lantinghei SC Extralight"/>
                <a:ea typeface="Lantinghei SC Extralight"/>
                <a:cs typeface="Lantinghei SC Extralight"/>
                <a:sym typeface="Lantinghei SC Extralight"/>
                <a:hlinkClick r:id="rId2"/>
              </a:rPr>
              <a:t>http://jsbin.com/haridu/edit?html,css,output</a:t>
            </a:r>
            <a:endParaRPr sz="1687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0" algn="l">
              <a:lnSpc>
                <a:spcPct val="120000"/>
              </a:lnSpc>
              <a:defRPr sz="1800"/>
            </a:pPr>
            <a:endParaRPr sz="1687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注意：</a:t>
            </a:r>
          </a:p>
          <a:p>
            <a:pPr lvl="1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1.元素的默认样式</a:t>
            </a:r>
          </a:p>
          <a:p>
            <a:pPr lvl="1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2.行元素的边框效果</a:t>
            </a:r>
          </a:p>
        </p:txBody>
      </p:sp>
    </p:spTree>
    <p:extLst>
      <p:ext uri="{BB962C8B-B14F-4D97-AF65-F5344CB8AC3E}">
        <p14:creationId xmlns:p14="http://schemas.microsoft.com/office/powerpoint/2010/main" val="12216191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089796" y="925716"/>
            <a:ext cx="96661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盒模型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2585801" y="1698885"/>
            <a:ext cx="3972398" cy="3467411"/>
            <a:chOff x="0" y="-968"/>
            <a:chExt cx="5649630" cy="4931429"/>
          </a:xfrm>
        </p:grpSpPr>
        <p:sp>
          <p:nvSpPr>
            <p:cNvPr id="126" name="Shape 126"/>
            <p:cNvSpPr/>
            <p:nvPr/>
          </p:nvSpPr>
          <p:spPr>
            <a:xfrm>
              <a:off x="0" y="76482"/>
              <a:ext cx="5649630" cy="4853979"/>
            </a:xfrm>
            <a:prstGeom prst="rect">
              <a:avLst/>
            </a:prstGeom>
            <a:noFill/>
            <a:ln w="25400" cap="flat">
              <a:solidFill>
                <a:srgbClr val="0365C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27" name="Shape 127"/>
            <p:cNvSpPr/>
            <p:nvPr/>
          </p:nvSpPr>
          <p:spPr>
            <a:xfrm>
              <a:off x="496448" y="456990"/>
              <a:ext cx="4656734" cy="4092963"/>
            </a:xfrm>
            <a:prstGeom prst="rect">
              <a:avLst/>
            </a:prstGeom>
            <a:solidFill>
              <a:srgbClr val="51A7F9">
                <a:alpha val="603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28" name="Shape 128"/>
            <p:cNvSpPr/>
            <p:nvPr/>
          </p:nvSpPr>
          <p:spPr>
            <a:xfrm>
              <a:off x="913495" y="896452"/>
              <a:ext cx="3822639" cy="32140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94793" y="1303277"/>
              <a:ext cx="3060044" cy="2400389"/>
            </a:xfrm>
            <a:prstGeom prst="rect">
              <a:avLst/>
            </a:prstGeom>
            <a:solidFill>
              <a:srgbClr val="F5D3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30" name="Shape 130"/>
            <p:cNvSpPr/>
            <p:nvPr/>
          </p:nvSpPr>
          <p:spPr>
            <a:xfrm>
              <a:off x="101087" y="-968"/>
              <a:ext cx="978592" cy="471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/>
              </a:pPr>
              <a:r>
                <a:rPr sz="1687"/>
                <a:t>margin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645680" y="405432"/>
              <a:ext cx="951234" cy="471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/>
              </a:pPr>
              <a:r>
                <a:rPr sz="1687"/>
                <a:t>border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1006970" y="844685"/>
              <a:ext cx="1114835" cy="471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/>
              </a:pPr>
              <a:r>
                <a:rPr sz="1687"/>
                <a:t>padding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2403581" y="1284953"/>
              <a:ext cx="818459" cy="471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/>
              </a:pPr>
              <a:r>
                <a:rPr sz="1687"/>
                <a:t>width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1294278" y="2164594"/>
              <a:ext cx="895517" cy="471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/>
              </a:pPr>
              <a:r>
                <a:rPr sz="1687"/>
                <a:t>height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3080742" y="5484465"/>
            <a:ext cx="2938305" cy="32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2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1758"/>
              <a:t>所有元素都可以看成一个盒子</a:t>
            </a:r>
          </a:p>
        </p:txBody>
      </p:sp>
    </p:spTree>
    <p:extLst>
      <p:ext uri="{BB962C8B-B14F-4D97-AF65-F5344CB8AC3E}">
        <p14:creationId xmlns:p14="http://schemas.microsoft.com/office/powerpoint/2010/main" val="1808548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4089796" y="925716"/>
            <a:ext cx="96661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盒模型</a:t>
            </a:r>
          </a:p>
        </p:txBody>
      </p:sp>
      <p:sp>
        <p:nvSpPr>
          <p:cNvPr id="140" name="Shape 140"/>
          <p:cNvSpPr/>
          <p:nvPr/>
        </p:nvSpPr>
        <p:spPr>
          <a:xfrm>
            <a:off x="1536651" y="1872083"/>
            <a:ext cx="5709896" cy="2453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演示：</a:t>
            </a:r>
            <a:r>
              <a:rPr sz="1898" u="sng" dirty="0">
                <a:latin typeface="Lantinghei SC Extralight"/>
                <a:ea typeface="Lantinghei SC Extralight"/>
                <a:cs typeface="Lantinghei SC Extralight"/>
                <a:sym typeface="Lantinghei SC Extralight"/>
                <a:hlinkClick r:id="rId2"/>
              </a:rPr>
              <a:t>http://jsbin.com/haridu/edit?html,css,output</a:t>
            </a:r>
            <a:endParaRPr sz="1898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0" algn="l">
              <a:lnSpc>
                <a:spcPct val="120000"/>
              </a:lnSpc>
              <a:defRPr sz="1800"/>
            </a:pPr>
            <a:endParaRPr sz="1898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注意：</a:t>
            </a:r>
          </a:p>
          <a:p>
            <a:pPr marL="248038" indent="-248038">
              <a:lnSpc>
                <a:spcPct val="120000"/>
              </a:lnSpc>
              <a:buSzPct val="100000"/>
              <a:buAutoNum type="arabicPeriod"/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块元素的margin垂直方向的重叠</a:t>
            </a:r>
          </a:p>
          <a:p>
            <a:pPr marL="903668" lvl="1" indent="-457200">
              <a:lnSpc>
                <a:spcPct val="120000"/>
              </a:lnSpc>
              <a:buSzPct val="100000"/>
              <a:buFont typeface="+mj-lt"/>
              <a:buAutoNum type="alphaLcParenR"/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相邻margin重叠 </a:t>
            </a:r>
          </a:p>
          <a:p>
            <a:pPr marL="903668" lvl="1" indent="-457200">
              <a:lnSpc>
                <a:spcPct val="120000"/>
              </a:lnSpc>
              <a:buSzPct val="100000"/>
              <a:buFont typeface="+mj-lt"/>
              <a:buAutoNum type="alphaLcParenR"/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父子同向margin重叠</a:t>
            </a:r>
          </a:p>
          <a:p>
            <a:pPr marL="248038" indent="-248038">
              <a:lnSpc>
                <a:spcPct val="120000"/>
              </a:lnSpc>
              <a:buSzPct val="100000"/>
              <a:buAutoNum type="arabicPeriod" startAt="2"/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行元素的垂直方向属性失效，width失效</a:t>
            </a:r>
          </a:p>
        </p:txBody>
      </p:sp>
    </p:spTree>
    <p:extLst>
      <p:ext uri="{BB962C8B-B14F-4D97-AF65-F5344CB8AC3E}">
        <p14:creationId xmlns:p14="http://schemas.microsoft.com/office/powerpoint/2010/main" val="789083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&lt;div id=“block”&gt;Hello&lt;/div&gt;…"/>
          <p:cNvSpPr/>
          <p:nvPr/>
        </p:nvSpPr>
        <p:spPr>
          <a:xfrm>
            <a:off x="759445" y="2209920"/>
            <a:ext cx="3292248" cy="22467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&lt;div id=“block”&gt;Hello&lt;/div&gt;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 dirty="0"/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#block {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rPr dirty="0"/>
              <a:t> width: 80px;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rPr dirty="0"/>
              <a:t> height: 80px;</a:t>
            </a:r>
          </a:p>
          <a:p>
            <a:pPr lvl="3" algn="l">
              <a:defRPr>
                <a:solidFill>
                  <a:srgbClr val="FCFCFC"/>
                </a:solidFill>
              </a:defRPr>
            </a:pPr>
            <a:r>
              <a:rPr dirty="0"/>
              <a:t>background: red;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182" name="&lt;span id=“inline”&gt;Hello&lt;/span&gt;…"/>
          <p:cNvSpPr/>
          <p:nvPr/>
        </p:nvSpPr>
        <p:spPr>
          <a:xfrm>
            <a:off x="5019563" y="2224347"/>
            <a:ext cx="3360986" cy="221791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8113" tIns="138113" rIns="138113" bIns="138113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t>&lt;span id=“inline”&gt;Hello&lt;/span&gt;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/>
          </a:p>
          <a:p>
            <a:pPr algn="l">
              <a:defRPr>
                <a:solidFill>
                  <a:srgbClr val="FCFCFC"/>
                </a:solidFill>
              </a:defRPr>
            </a:pPr>
            <a:r>
              <a:t>#inline {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t> width: 80px;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t> height: 80px;</a:t>
            </a:r>
          </a:p>
          <a:p>
            <a:pPr lvl="3" algn="l">
              <a:defRPr>
                <a:solidFill>
                  <a:srgbClr val="FCFCFC"/>
                </a:solidFill>
              </a:defRPr>
            </a:pPr>
            <a:r>
              <a:t>background: blue;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t>}</a:t>
            </a:r>
          </a:p>
        </p:txBody>
      </p:sp>
      <p:sp>
        <p:nvSpPr>
          <p:cNvPr id="183" name="独占一行，不能与其他任何元素并列；…"/>
          <p:cNvSpPr txBox="1"/>
          <p:nvPr/>
        </p:nvSpPr>
        <p:spPr>
          <a:xfrm>
            <a:off x="805648" y="4562900"/>
            <a:ext cx="3344690" cy="160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/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solidFill>
                  <a:sysClr val="windowText" lastClr="000000"/>
                </a:solidFill>
              </a:rPr>
              <a:t>独占一行，不能与其他任何元素并列；</a:t>
            </a:r>
          </a:p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solidFill>
                  <a:sysClr val="windowText" lastClr="000000"/>
                </a:solidFill>
              </a:rPr>
              <a:t>能接受宽、高；</a:t>
            </a:r>
          </a:p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solidFill>
                  <a:sysClr val="windowText" lastClr="000000"/>
                </a:solidFill>
              </a:rPr>
              <a:t>如果不设置宽高，那么宽度将默认变为父元素的100%</a:t>
            </a:r>
          </a:p>
        </p:txBody>
      </p:sp>
      <p:sp>
        <p:nvSpPr>
          <p:cNvPr id="184" name="与其他行内元素并排；…"/>
          <p:cNvSpPr txBox="1"/>
          <p:nvPr/>
        </p:nvSpPr>
        <p:spPr>
          <a:xfrm>
            <a:off x="5423785" y="4546956"/>
            <a:ext cx="3543992" cy="992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/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solidFill>
                  <a:sysClr val="windowText" lastClr="000000"/>
                </a:solidFill>
              </a:rPr>
              <a:t>与其他行内元素并排；</a:t>
            </a:r>
          </a:p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solidFill>
                  <a:sysClr val="windowText" lastClr="000000"/>
                </a:solidFill>
              </a:rPr>
              <a:t>不能设置宽高；</a:t>
            </a:r>
          </a:p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solidFill>
                  <a:sysClr val="windowText" lastClr="000000"/>
                </a:solidFill>
              </a:rPr>
              <a:t>默认的宽度就是文字的宽度</a:t>
            </a:r>
          </a:p>
        </p:txBody>
      </p:sp>
      <p:sp>
        <p:nvSpPr>
          <p:cNvPr id="8" name="块级元素和行内元素"/>
          <p:cNvSpPr txBox="1"/>
          <p:nvPr/>
        </p:nvSpPr>
        <p:spPr>
          <a:xfrm>
            <a:off x="2176796" y="520607"/>
            <a:ext cx="3877985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200" dirty="0">
                <a:solidFill>
                  <a:sysClr val="windowText" lastClr="000000"/>
                </a:solidFill>
              </a:rPr>
              <a:t>块级元素和行内元素</a:t>
            </a:r>
          </a:p>
        </p:txBody>
      </p:sp>
    </p:spTree>
    <p:extLst>
      <p:ext uri="{BB962C8B-B14F-4D97-AF65-F5344CB8AC3E}">
        <p14:creationId xmlns:p14="http://schemas.microsoft.com/office/powerpoint/2010/main" val="78546674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 advAuto="0"/>
      <p:bldP spid="182" grpId="0" animBg="1" advAuto="0"/>
      <p:bldP spid="183" grpId="0" animBg="1" advAuto="0"/>
      <p:bldP spid="184" grpId="0" animBg="1" advAuto="0"/>
      <p:bldP spid="8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块级元素和行内元素"/>
          <p:cNvSpPr txBox="1"/>
          <p:nvPr/>
        </p:nvSpPr>
        <p:spPr>
          <a:xfrm>
            <a:off x="2176796" y="520607"/>
            <a:ext cx="3877985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200" dirty="0">
                <a:solidFill>
                  <a:sysClr val="windowText" lastClr="000000"/>
                </a:solidFill>
              </a:rPr>
              <a:t>块级元素和行内元素</a:t>
            </a:r>
          </a:p>
        </p:txBody>
      </p:sp>
      <p:grpSp>
        <p:nvGrpSpPr>
          <p:cNvPr id="164" name="成组"/>
          <p:cNvGrpSpPr/>
          <p:nvPr/>
        </p:nvGrpSpPr>
        <p:grpSpPr>
          <a:xfrm>
            <a:off x="655618" y="2303442"/>
            <a:ext cx="3216261" cy="2410389"/>
            <a:chOff x="0" y="0"/>
            <a:chExt cx="7048500" cy="5175351"/>
          </a:xfrm>
        </p:grpSpPr>
        <p:sp>
          <p:nvSpPr>
            <p:cNvPr id="155" name="椭圆形"/>
            <p:cNvSpPr/>
            <p:nvPr/>
          </p:nvSpPr>
          <p:spPr>
            <a:xfrm>
              <a:off x="0" y="0"/>
              <a:ext cx="7048500" cy="517535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156" name="块级元素"/>
            <p:cNvSpPr txBox="1"/>
            <p:nvPr/>
          </p:nvSpPr>
          <p:spPr>
            <a:xfrm>
              <a:off x="1289050" y="848573"/>
              <a:ext cx="1949250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600">
                  <a:solidFill>
                    <a:srgbClr val="DCDEE0"/>
                  </a:solidFill>
                </a:defRPr>
              </a:lvl1pPr>
            </a:lstStyle>
            <a:p>
              <a:r>
                <a:rPr sz="1350"/>
                <a:t>块级元素</a:t>
              </a:r>
            </a:p>
          </p:txBody>
        </p:sp>
        <p:sp>
          <p:nvSpPr>
            <p:cNvPr id="157" name="div"/>
            <p:cNvSpPr txBox="1"/>
            <p:nvPr/>
          </p:nvSpPr>
          <p:spPr>
            <a:xfrm>
              <a:off x="1370717" y="1846530"/>
              <a:ext cx="765168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600">
                  <a:solidFill>
                    <a:srgbClr val="DCDEE0"/>
                  </a:solidFill>
                </a:defRPr>
              </a:lvl1pPr>
            </a:lstStyle>
            <a:p>
              <a:r>
                <a:rPr sz="1350"/>
                <a:t>div </a:t>
              </a:r>
            </a:p>
          </p:txBody>
        </p:sp>
        <p:sp>
          <p:nvSpPr>
            <p:cNvPr id="158" name="p"/>
            <p:cNvSpPr txBox="1"/>
            <p:nvPr/>
          </p:nvSpPr>
          <p:spPr>
            <a:xfrm>
              <a:off x="3081941" y="2035520"/>
              <a:ext cx="448843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600">
                  <a:solidFill>
                    <a:srgbClr val="DCDEE0"/>
                  </a:solidFill>
                </a:defRPr>
              </a:lvl1pPr>
            </a:lstStyle>
            <a:p>
              <a:r>
                <a:rPr sz="1350"/>
                <a:t>p </a:t>
              </a:r>
            </a:p>
          </p:txBody>
        </p:sp>
        <p:sp>
          <p:nvSpPr>
            <p:cNvPr id="159" name="form"/>
            <p:cNvSpPr txBox="1"/>
            <p:nvPr/>
          </p:nvSpPr>
          <p:spPr>
            <a:xfrm>
              <a:off x="1678584" y="2800039"/>
              <a:ext cx="1110730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600">
                  <a:solidFill>
                    <a:srgbClr val="DCDEE0"/>
                  </a:solidFill>
                </a:defRPr>
              </a:lvl1pPr>
            </a:lstStyle>
            <a:p>
              <a:r>
                <a:rPr sz="1350"/>
                <a:t>form </a:t>
              </a:r>
            </a:p>
          </p:txBody>
        </p:sp>
        <p:sp>
          <p:nvSpPr>
            <p:cNvPr id="160" name="ol"/>
            <p:cNvSpPr txBox="1"/>
            <p:nvPr/>
          </p:nvSpPr>
          <p:spPr>
            <a:xfrm>
              <a:off x="3043765" y="3878935"/>
              <a:ext cx="555707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600">
                  <a:solidFill>
                    <a:srgbClr val="DCDEE0"/>
                  </a:solidFill>
                </a:defRPr>
              </a:lvl1pPr>
            </a:lstStyle>
            <a:p>
              <a:r>
                <a:rPr sz="1350"/>
                <a:t>ol </a:t>
              </a:r>
            </a:p>
          </p:txBody>
        </p:sp>
        <p:sp>
          <p:nvSpPr>
            <p:cNvPr id="161" name="ul"/>
            <p:cNvSpPr txBox="1"/>
            <p:nvPr/>
          </p:nvSpPr>
          <p:spPr>
            <a:xfrm>
              <a:off x="4506482" y="2800039"/>
              <a:ext cx="555707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600">
                  <a:solidFill>
                    <a:srgbClr val="DCDEE0"/>
                  </a:solidFill>
                </a:defRPr>
              </a:lvl1pPr>
            </a:lstStyle>
            <a:p>
              <a:r>
                <a:rPr sz="1350"/>
                <a:t>ul </a:t>
              </a:r>
            </a:p>
          </p:txBody>
        </p:sp>
        <p:sp>
          <p:nvSpPr>
            <p:cNvPr id="162" name="h1-h6"/>
            <p:cNvSpPr txBox="1"/>
            <p:nvPr/>
          </p:nvSpPr>
          <p:spPr>
            <a:xfrm>
              <a:off x="4463066" y="1552618"/>
              <a:ext cx="1303776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600">
                  <a:solidFill>
                    <a:srgbClr val="DCDEE0"/>
                  </a:solidFill>
                </a:defRPr>
              </a:lvl1pPr>
            </a:lstStyle>
            <a:p>
              <a:r>
                <a:rPr sz="1350"/>
                <a:t>h1-h6 </a:t>
              </a:r>
            </a:p>
          </p:txBody>
        </p:sp>
        <p:sp>
          <p:nvSpPr>
            <p:cNvPr id="163" name="…"/>
            <p:cNvSpPr txBox="1"/>
            <p:nvPr/>
          </p:nvSpPr>
          <p:spPr>
            <a:xfrm>
              <a:off x="4115650" y="3878935"/>
              <a:ext cx="525787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600">
                  <a:solidFill>
                    <a:srgbClr val="DCDEE0"/>
                  </a:solidFill>
                </a:defRPr>
              </a:lvl1pPr>
            </a:lstStyle>
            <a:p>
              <a:r>
                <a:rPr sz="1350"/>
                <a:t>… </a:t>
              </a:r>
            </a:p>
          </p:txBody>
        </p:sp>
      </p:grpSp>
      <p:grpSp>
        <p:nvGrpSpPr>
          <p:cNvPr id="177" name="成组"/>
          <p:cNvGrpSpPr/>
          <p:nvPr/>
        </p:nvGrpSpPr>
        <p:grpSpPr>
          <a:xfrm>
            <a:off x="4517677" y="2160444"/>
            <a:ext cx="3316804" cy="2570537"/>
            <a:chOff x="0" y="0"/>
            <a:chExt cx="7048500" cy="5175352"/>
          </a:xfrm>
        </p:grpSpPr>
        <p:grpSp>
          <p:nvGrpSpPr>
            <p:cNvPr id="175" name="成组"/>
            <p:cNvGrpSpPr/>
            <p:nvPr/>
          </p:nvGrpSpPr>
          <p:grpSpPr>
            <a:xfrm>
              <a:off x="0" y="0"/>
              <a:ext cx="7048500" cy="5175352"/>
              <a:chOff x="0" y="0"/>
              <a:chExt cx="7048500" cy="5175351"/>
            </a:xfrm>
          </p:grpSpPr>
          <p:sp>
            <p:nvSpPr>
              <p:cNvPr id="165" name="椭圆形"/>
              <p:cNvSpPr/>
              <p:nvPr/>
            </p:nvSpPr>
            <p:spPr>
              <a:xfrm>
                <a:off x="0" y="0"/>
                <a:ext cx="7048500" cy="5175351"/>
              </a:xfrm>
              <a:prstGeom prst="ellips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166" name="行内元素"/>
              <p:cNvSpPr txBox="1"/>
              <p:nvPr/>
            </p:nvSpPr>
            <p:spPr>
              <a:xfrm>
                <a:off x="1289050" y="848573"/>
                <a:ext cx="1949250" cy="656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ctr">
                <a:spAutoFit/>
              </a:bodyPr>
              <a:lstStyle>
                <a:lvl1pPr>
                  <a:defRPr sz="3600">
                    <a:solidFill>
                      <a:srgbClr val="DCDEE0"/>
                    </a:solidFill>
                  </a:defRPr>
                </a:lvl1pPr>
              </a:lstStyle>
              <a:p>
                <a:r>
                  <a:rPr sz="1350"/>
                  <a:t>行内元素</a:t>
                </a:r>
              </a:p>
            </p:txBody>
          </p:sp>
          <p:sp>
            <p:nvSpPr>
              <p:cNvPr id="167" name="span"/>
              <p:cNvSpPr txBox="1"/>
              <p:nvPr/>
            </p:nvSpPr>
            <p:spPr>
              <a:xfrm>
                <a:off x="1167264" y="1846532"/>
                <a:ext cx="1094317" cy="656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ctr">
                <a:spAutoFit/>
              </a:bodyPr>
              <a:lstStyle>
                <a:lvl1pPr>
                  <a:defRPr sz="3600">
                    <a:solidFill>
                      <a:srgbClr val="DCDEE0"/>
                    </a:solidFill>
                  </a:defRPr>
                </a:lvl1pPr>
              </a:lstStyle>
              <a:p>
                <a:r>
                  <a:rPr sz="1350"/>
                  <a:t>span </a:t>
                </a:r>
              </a:p>
            </p:txBody>
          </p:sp>
          <p:sp>
            <p:nvSpPr>
              <p:cNvPr id="168" name="i"/>
              <p:cNvSpPr txBox="1"/>
              <p:nvPr/>
            </p:nvSpPr>
            <p:spPr>
              <a:xfrm>
                <a:off x="3170866" y="2259382"/>
                <a:ext cx="312053" cy="656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ctr">
                <a:spAutoFit/>
              </a:bodyPr>
              <a:lstStyle>
                <a:lvl1pPr>
                  <a:defRPr sz="3600">
                    <a:solidFill>
                      <a:srgbClr val="DCDEE0"/>
                    </a:solidFill>
                  </a:defRPr>
                </a:lvl1pPr>
              </a:lstStyle>
              <a:p>
                <a:r>
                  <a:rPr sz="1350"/>
                  <a:t>i </a:t>
                </a:r>
              </a:p>
            </p:txBody>
          </p:sp>
          <p:sp>
            <p:nvSpPr>
              <p:cNvPr id="169" name="button"/>
              <p:cNvSpPr txBox="1"/>
              <p:nvPr/>
            </p:nvSpPr>
            <p:spPr>
              <a:xfrm>
                <a:off x="1491818" y="2800041"/>
                <a:ext cx="1476986" cy="656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ctr">
                <a:spAutoFit/>
              </a:bodyPr>
              <a:lstStyle>
                <a:lvl1pPr>
                  <a:defRPr sz="3600">
                    <a:solidFill>
                      <a:srgbClr val="DCDEE0"/>
                    </a:solidFill>
                  </a:defRPr>
                </a:lvl1pPr>
              </a:lstStyle>
              <a:p>
                <a:r>
                  <a:rPr sz="1350"/>
                  <a:t>button </a:t>
                </a:r>
              </a:p>
            </p:txBody>
          </p:sp>
          <p:sp>
            <p:nvSpPr>
              <p:cNvPr id="170" name="em"/>
              <p:cNvSpPr txBox="1"/>
              <p:nvPr/>
            </p:nvSpPr>
            <p:spPr>
              <a:xfrm>
                <a:off x="2219173" y="3753547"/>
                <a:ext cx="803640" cy="656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ctr">
                <a:spAutoFit/>
              </a:bodyPr>
              <a:lstStyle>
                <a:lvl1pPr>
                  <a:defRPr sz="3600">
                    <a:solidFill>
                      <a:srgbClr val="DCDEE0"/>
                    </a:solidFill>
                  </a:defRPr>
                </a:lvl1pPr>
              </a:lstStyle>
              <a:p>
                <a:r>
                  <a:rPr sz="1350"/>
                  <a:t>em </a:t>
                </a:r>
              </a:p>
            </p:txBody>
          </p:sp>
          <p:sp>
            <p:nvSpPr>
              <p:cNvPr id="171" name="input"/>
              <p:cNvSpPr txBox="1"/>
              <p:nvPr/>
            </p:nvSpPr>
            <p:spPr>
              <a:xfrm>
                <a:off x="4176157" y="2800041"/>
                <a:ext cx="1196909" cy="656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ctr">
                <a:spAutoFit/>
              </a:bodyPr>
              <a:lstStyle>
                <a:lvl1pPr>
                  <a:defRPr sz="3600">
                    <a:solidFill>
                      <a:srgbClr val="DCDEE0"/>
                    </a:solidFill>
                  </a:defRPr>
                </a:lvl1pPr>
              </a:lstStyle>
              <a:p>
                <a:r>
                  <a:rPr sz="1350"/>
                  <a:t>input </a:t>
                </a:r>
              </a:p>
            </p:txBody>
          </p:sp>
          <p:sp>
            <p:nvSpPr>
              <p:cNvPr id="172" name="a"/>
              <p:cNvSpPr txBox="1"/>
              <p:nvPr/>
            </p:nvSpPr>
            <p:spPr>
              <a:xfrm>
                <a:off x="5204330" y="1846532"/>
                <a:ext cx="427467" cy="656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ctr">
                <a:spAutoFit/>
              </a:bodyPr>
              <a:lstStyle>
                <a:lvl1pPr>
                  <a:defRPr sz="3600">
                    <a:solidFill>
                      <a:srgbClr val="DCDEE0"/>
                    </a:solidFill>
                  </a:defRPr>
                </a:lvl1pPr>
              </a:lstStyle>
              <a:p>
                <a:r>
                  <a:rPr sz="1350"/>
                  <a:t>a </a:t>
                </a:r>
              </a:p>
            </p:txBody>
          </p:sp>
          <p:sp>
            <p:nvSpPr>
              <p:cNvPr id="173" name="strong"/>
              <p:cNvSpPr txBox="1"/>
              <p:nvPr/>
            </p:nvSpPr>
            <p:spPr>
              <a:xfrm>
                <a:off x="3272549" y="1552618"/>
                <a:ext cx="1393885" cy="656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ctr">
                <a:spAutoFit/>
              </a:bodyPr>
              <a:lstStyle>
                <a:lvl1pPr>
                  <a:defRPr sz="3600">
                    <a:solidFill>
                      <a:srgbClr val="DCDEE0"/>
                    </a:solidFill>
                  </a:defRPr>
                </a:lvl1pPr>
              </a:lstStyle>
              <a:p>
                <a:r>
                  <a:rPr sz="1350"/>
                  <a:t>strong </a:t>
                </a:r>
              </a:p>
            </p:txBody>
          </p:sp>
          <p:sp>
            <p:nvSpPr>
              <p:cNvPr id="174" name="label"/>
              <p:cNvSpPr txBox="1"/>
              <p:nvPr/>
            </p:nvSpPr>
            <p:spPr>
              <a:xfrm>
                <a:off x="3420909" y="3753547"/>
                <a:ext cx="1115690" cy="656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ctr">
                <a:spAutoFit/>
              </a:bodyPr>
              <a:lstStyle>
                <a:lvl1pPr>
                  <a:defRPr sz="3600">
                    <a:solidFill>
                      <a:srgbClr val="DCDEE0"/>
                    </a:solidFill>
                  </a:defRPr>
                </a:lvl1pPr>
              </a:lstStyle>
              <a:p>
                <a:r>
                  <a:rPr sz="1350"/>
                  <a:t>label </a:t>
                </a:r>
              </a:p>
            </p:txBody>
          </p:sp>
        </p:grpSp>
        <p:sp>
          <p:nvSpPr>
            <p:cNvPr id="176" name="…"/>
            <p:cNvSpPr txBox="1"/>
            <p:nvPr/>
          </p:nvSpPr>
          <p:spPr>
            <a:xfrm>
              <a:off x="3712191" y="4467856"/>
              <a:ext cx="525787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600">
                  <a:solidFill>
                    <a:srgbClr val="DCDEE0"/>
                  </a:solidFill>
                </a:defRPr>
              </a:lvl1pPr>
            </a:lstStyle>
            <a:p>
              <a:r>
                <a:rPr sz="1350"/>
                <a:t>…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74069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advAuto="0"/>
      <p:bldP spid="164" grpId="0" animBg="1" advAuto="0"/>
      <p:bldP spid="177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isplay属性"/>
          <p:cNvSpPr txBox="1"/>
          <p:nvPr/>
        </p:nvSpPr>
        <p:spPr>
          <a:xfrm>
            <a:off x="443755" y="1701755"/>
            <a:ext cx="1337226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display属性</a:t>
            </a:r>
          </a:p>
        </p:txBody>
      </p:sp>
      <p:sp>
        <p:nvSpPr>
          <p:cNvPr id="188" name="&lt;div id=“block”&gt;Hello&lt;/div&gt;…"/>
          <p:cNvSpPr/>
          <p:nvPr/>
        </p:nvSpPr>
        <p:spPr>
          <a:xfrm>
            <a:off x="725900" y="2604965"/>
            <a:ext cx="3292248" cy="252376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&lt;div id=“block”&gt;Hello&lt;/div&gt;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 dirty="0"/>
          </a:p>
          <a:p>
            <a:pPr algn="l">
              <a:defRPr>
                <a:solidFill>
                  <a:srgbClr val="FCFCFC"/>
                </a:solidFill>
              </a:defRPr>
            </a:pPr>
            <a:r>
              <a:rPr dirty="0"/>
              <a:t>#block {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rPr dirty="0"/>
              <a:t> width: 80px;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rPr dirty="0"/>
              <a:t> height: 80px;</a:t>
            </a:r>
          </a:p>
          <a:p>
            <a:pPr lvl="3" algn="l">
              <a:defRPr>
                <a:solidFill>
                  <a:srgbClr val="FCFCFC"/>
                </a:solidFill>
              </a:defRPr>
            </a:pPr>
            <a:r>
              <a:rPr dirty="0"/>
              <a:t>background: red;</a:t>
            </a:r>
          </a:p>
          <a:p>
            <a:pPr lvl="3" algn="l">
              <a:defRPr>
                <a:solidFill>
                  <a:srgbClr val="FCFCFC"/>
                </a:solidFill>
              </a:defRPr>
            </a:pPr>
            <a:r>
              <a:rPr dirty="0"/>
              <a:t>display: inline;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189" name="&lt;span id=“inline”&gt;Hello&lt;/span&gt;…"/>
          <p:cNvSpPr/>
          <p:nvPr/>
        </p:nvSpPr>
        <p:spPr>
          <a:xfrm>
            <a:off x="4460487" y="2619391"/>
            <a:ext cx="3360986" cy="249491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8113" tIns="138113" rIns="138113" bIns="138113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t>&lt;span id=“inline”&gt;Hello&lt;/span&gt;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/>
          </a:p>
          <a:p>
            <a:pPr algn="l">
              <a:defRPr>
                <a:solidFill>
                  <a:srgbClr val="FCFCFC"/>
                </a:solidFill>
              </a:defRPr>
            </a:pPr>
            <a:r>
              <a:t>#inline {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t> width: 80px;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t> height: 80px;</a:t>
            </a:r>
          </a:p>
          <a:p>
            <a:pPr lvl="3" algn="l">
              <a:defRPr>
                <a:solidFill>
                  <a:srgbClr val="FCFCFC"/>
                </a:solidFill>
              </a:defRPr>
            </a:pPr>
            <a:r>
              <a:t>background: blue;</a:t>
            </a:r>
          </a:p>
          <a:p>
            <a:pPr lvl="3" algn="l">
              <a:defRPr>
                <a:solidFill>
                  <a:srgbClr val="FCFCFC"/>
                </a:solidFill>
              </a:defRPr>
            </a:pPr>
            <a:r>
              <a:t>display:block;</a:t>
            </a:r>
          </a:p>
          <a:p>
            <a:pPr lvl="2" algn="l">
              <a:defRPr>
                <a:solidFill>
                  <a:srgbClr val="FCFCFC"/>
                </a:solidFill>
              </a:defRPr>
            </a:pPr>
            <a:r>
              <a:t>}</a:t>
            </a:r>
          </a:p>
        </p:txBody>
      </p:sp>
      <p:sp>
        <p:nvSpPr>
          <p:cNvPr id="190" name="常用的display属性值有： inline   block   inline-block  none"/>
          <p:cNvSpPr txBox="1"/>
          <p:nvPr/>
        </p:nvSpPr>
        <p:spPr>
          <a:xfrm>
            <a:off x="648210" y="2184740"/>
            <a:ext cx="6883991" cy="28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425" dirty="0">
                <a:solidFill>
                  <a:schemeClr val="tx1"/>
                </a:solidFill>
              </a:rPr>
              <a:t>常用的display属性值有： inline   block   inline-block  none</a:t>
            </a:r>
          </a:p>
        </p:txBody>
      </p:sp>
      <p:sp>
        <p:nvSpPr>
          <p:cNvPr id="191" name="宽高不生效"/>
          <p:cNvSpPr txBox="1"/>
          <p:nvPr/>
        </p:nvSpPr>
        <p:spPr>
          <a:xfrm>
            <a:off x="1717401" y="5188877"/>
            <a:ext cx="1192634" cy="315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t>宽高不生效</a:t>
            </a:r>
          </a:p>
        </p:txBody>
      </p:sp>
      <p:sp>
        <p:nvSpPr>
          <p:cNvPr id="192" name="宽高生效"/>
          <p:cNvSpPr txBox="1"/>
          <p:nvPr/>
        </p:nvSpPr>
        <p:spPr>
          <a:xfrm>
            <a:off x="5775259" y="5188877"/>
            <a:ext cx="961802" cy="315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t>宽高生效</a:t>
            </a:r>
          </a:p>
        </p:txBody>
      </p:sp>
      <p:sp>
        <p:nvSpPr>
          <p:cNvPr id="9" name="块级元素和行内元素"/>
          <p:cNvSpPr txBox="1"/>
          <p:nvPr/>
        </p:nvSpPr>
        <p:spPr>
          <a:xfrm>
            <a:off x="2176796" y="520607"/>
            <a:ext cx="3877985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200" dirty="0">
                <a:solidFill>
                  <a:sysClr val="windowText" lastClr="000000"/>
                </a:solidFill>
              </a:rPr>
              <a:t>块级元素和行内元素</a:t>
            </a:r>
          </a:p>
        </p:txBody>
      </p:sp>
    </p:spTree>
    <p:extLst>
      <p:ext uri="{BB962C8B-B14F-4D97-AF65-F5344CB8AC3E}">
        <p14:creationId xmlns:p14="http://schemas.microsoft.com/office/powerpoint/2010/main" val="3876295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 advAuto="0"/>
      <p:bldP spid="188" grpId="0" animBg="1" advAuto="0"/>
      <p:bldP spid="189" grpId="0" animBg="1" advAuto="0"/>
      <p:bldP spid="190" grpId="0" animBg="1" advAuto="0"/>
      <p:bldP spid="191" grpId="0" animBg="1" advAuto="0"/>
      <p:bldP spid="192" grpId="0" animBg="1" advAuto="0"/>
      <p:bldP spid="9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1315780" y="2459175"/>
            <a:ext cx="780561" cy="707353"/>
          </a:xfrm>
          <a:prstGeom prst="roundRect">
            <a:avLst>
              <a:gd name="adj" fmla="val 18936"/>
            </a:avLst>
          </a:prstGeom>
          <a:solidFill>
            <a:srgbClr val="A6AAA9">
              <a:alpha val="37442"/>
            </a:srgbClr>
          </a:solidFill>
          <a:ln w="63500">
            <a:solidFill>
              <a:srgbClr val="53585F">
                <a:alpha val="37442"/>
              </a:srgb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" name="Shape 50"/>
          <p:cNvSpPr/>
          <p:nvPr/>
        </p:nvSpPr>
        <p:spPr>
          <a:xfrm>
            <a:off x="2173030" y="2459175"/>
            <a:ext cx="5598732" cy="707353"/>
          </a:xfrm>
          <a:prstGeom prst="roundRect">
            <a:avLst>
              <a:gd name="adj" fmla="val 18936"/>
            </a:avLst>
          </a:prstGeom>
          <a:solidFill>
            <a:srgbClr val="A6AAA9">
              <a:alpha val="37442"/>
            </a:srgbClr>
          </a:solidFill>
          <a:ln w="63500">
            <a:solidFill>
              <a:srgbClr val="53585F">
                <a:alpha val="37442"/>
              </a:srgb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2" name="Shape 52"/>
          <p:cNvSpPr/>
          <p:nvPr/>
        </p:nvSpPr>
        <p:spPr>
          <a:xfrm>
            <a:off x="1088423" y="3510565"/>
            <a:ext cx="10435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51A7F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选择器</a:t>
            </a:r>
          </a:p>
        </p:txBody>
      </p:sp>
      <p:sp>
        <p:nvSpPr>
          <p:cNvPr id="53" name="Shape 53"/>
          <p:cNvSpPr/>
          <p:nvPr/>
        </p:nvSpPr>
        <p:spPr>
          <a:xfrm>
            <a:off x="2257909" y="1543231"/>
            <a:ext cx="10435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51A7F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属性名</a:t>
            </a:r>
          </a:p>
        </p:txBody>
      </p:sp>
      <p:sp>
        <p:nvSpPr>
          <p:cNvPr id="54" name="Shape 54"/>
          <p:cNvSpPr/>
          <p:nvPr/>
        </p:nvSpPr>
        <p:spPr>
          <a:xfrm>
            <a:off x="3445432" y="1543231"/>
            <a:ext cx="10435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51A7F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属性值</a:t>
            </a:r>
          </a:p>
        </p:txBody>
      </p:sp>
      <p:sp>
        <p:nvSpPr>
          <p:cNvPr id="55" name="Shape 55"/>
          <p:cNvSpPr/>
          <p:nvPr/>
        </p:nvSpPr>
        <p:spPr>
          <a:xfrm>
            <a:off x="5482971" y="2070373"/>
            <a:ext cx="1" cy="517923"/>
          </a:xfrm>
          <a:prstGeom prst="line">
            <a:avLst/>
          </a:prstGeom>
          <a:ln w="25400">
            <a:solidFill>
              <a:srgbClr val="51A7F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56" name="Shape 56"/>
          <p:cNvSpPr/>
          <p:nvPr/>
        </p:nvSpPr>
        <p:spPr>
          <a:xfrm>
            <a:off x="3890082" y="925716"/>
            <a:ext cx="1368966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CSS语法</a:t>
            </a:r>
          </a:p>
        </p:txBody>
      </p:sp>
      <p:sp>
        <p:nvSpPr>
          <p:cNvPr id="57" name="Shape 57"/>
          <p:cNvSpPr/>
          <p:nvPr/>
        </p:nvSpPr>
        <p:spPr>
          <a:xfrm>
            <a:off x="771121" y="4723270"/>
            <a:ext cx="8034252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defRPr sz="1800"/>
            </a:pPr>
            <a:r>
              <a:rPr sz="232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含义：给 </a:t>
            </a:r>
            <a:r>
              <a:rPr sz="2320">
                <a:solidFill>
                  <a:srgbClr val="51A7F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所有h1元素</a:t>
            </a:r>
            <a:r>
              <a:rPr sz="232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 添加 </a:t>
            </a:r>
            <a:r>
              <a:rPr sz="2320">
                <a:solidFill>
                  <a:srgbClr val="51A7F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颜色为红色，大小为16px 的 </a:t>
            </a:r>
            <a:r>
              <a:rPr sz="232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样式</a:t>
            </a:r>
          </a:p>
        </p:txBody>
      </p:sp>
      <p:sp>
        <p:nvSpPr>
          <p:cNvPr id="58" name="Shape 58"/>
          <p:cNvSpPr/>
          <p:nvPr/>
        </p:nvSpPr>
        <p:spPr>
          <a:xfrm>
            <a:off x="1478353" y="3039070"/>
            <a:ext cx="462604" cy="1"/>
          </a:xfrm>
          <a:prstGeom prst="line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59" name="Shape 59"/>
          <p:cNvSpPr/>
          <p:nvPr/>
        </p:nvSpPr>
        <p:spPr>
          <a:xfrm>
            <a:off x="4960584" y="1543231"/>
            <a:ext cx="10435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51A7F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属性名</a:t>
            </a:r>
          </a:p>
        </p:txBody>
      </p:sp>
      <p:sp>
        <p:nvSpPr>
          <p:cNvPr id="60" name="Shape 60"/>
          <p:cNvSpPr/>
          <p:nvPr/>
        </p:nvSpPr>
        <p:spPr>
          <a:xfrm>
            <a:off x="6626904" y="1543231"/>
            <a:ext cx="10435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51A7F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属性值</a:t>
            </a:r>
          </a:p>
        </p:txBody>
      </p:sp>
      <p:sp>
        <p:nvSpPr>
          <p:cNvPr id="61" name="Shape 61"/>
          <p:cNvSpPr/>
          <p:nvPr/>
        </p:nvSpPr>
        <p:spPr>
          <a:xfrm>
            <a:off x="2436806" y="3039070"/>
            <a:ext cx="1826644" cy="1"/>
          </a:xfrm>
          <a:prstGeom prst="line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62" name="Shape 62"/>
          <p:cNvSpPr/>
          <p:nvPr/>
        </p:nvSpPr>
        <p:spPr>
          <a:xfrm>
            <a:off x="4599450" y="3039070"/>
            <a:ext cx="2874410" cy="1"/>
          </a:xfrm>
          <a:prstGeom prst="line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63" name="Shape 63"/>
          <p:cNvSpPr/>
          <p:nvPr/>
        </p:nvSpPr>
        <p:spPr>
          <a:xfrm flipV="1">
            <a:off x="1706060" y="3052963"/>
            <a:ext cx="1" cy="424653"/>
          </a:xfrm>
          <a:prstGeom prst="line">
            <a:avLst/>
          </a:prstGeom>
          <a:ln w="25400">
            <a:solidFill>
              <a:srgbClr val="51A7F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64" name="Shape 64"/>
          <p:cNvSpPr/>
          <p:nvPr/>
        </p:nvSpPr>
        <p:spPr>
          <a:xfrm flipV="1">
            <a:off x="3350127" y="3053620"/>
            <a:ext cx="1" cy="424653"/>
          </a:xfrm>
          <a:prstGeom prst="line">
            <a:avLst/>
          </a:prstGeom>
          <a:ln w="25400">
            <a:solidFill>
              <a:srgbClr val="51A7F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65" name="Shape 65"/>
          <p:cNvSpPr/>
          <p:nvPr/>
        </p:nvSpPr>
        <p:spPr>
          <a:xfrm>
            <a:off x="2988475" y="3510565"/>
            <a:ext cx="71974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51A7F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声明</a:t>
            </a:r>
          </a:p>
        </p:txBody>
      </p:sp>
      <p:sp>
        <p:nvSpPr>
          <p:cNvPr id="66" name="Shape 66"/>
          <p:cNvSpPr/>
          <p:nvPr/>
        </p:nvSpPr>
        <p:spPr>
          <a:xfrm flipV="1">
            <a:off x="6036655" y="3053620"/>
            <a:ext cx="1" cy="424653"/>
          </a:xfrm>
          <a:prstGeom prst="line">
            <a:avLst/>
          </a:prstGeom>
          <a:ln w="25400">
            <a:solidFill>
              <a:srgbClr val="51A7F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67" name="Shape 67"/>
          <p:cNvSpPr/>
          <p:nvPr/>
        </p:nvSpPr>
        <p:spPr>
          <a:xfrm>
            <a:off x="5675003" y="3510565"/>
            <a:ext cx="71974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51A7F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声明</a:t>
            </a:r>
          </a:p>
        </p:txBody>
      </p:sp>
      <p:sp>
        <p:nvSpPr>
          <p:cNvPr id="68" name="Shape 68"/>
          <p:cNvSpPr/>
          <p:nvPr/>
        </p:nvSpPr>
        <p:spPr>
          <a:xfrm>
            <a:off x="7149291" y="2070373"/>
            <a:ext cx="1" cy="517923"/>
          </a:xfrm>
          <a:prstGeom prst="line">
            <a:avLst/>
          </a:prstGeom>
          <a:ln w="25400">
            <a:solidFill>
              <a:srgbClr val="51A7F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69" name="Shape 69"/>
          <p:cNvSpPr/>
          <p:nvPr/>
        </p:nvSpPr>
        <p:spPr>
          <a:xfrm>
            <a:off x="3967819" y="2045642"/>
            <a:ext cx="1" cy="517923"/>
          </a:xfrm>
          <a:prstGeom prst="line">
            <a:avLst/>
          </a:prstGeom>
          <a:ln w="25400">
            <a:solidFill>
              <a:srgbClr val="51A7F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70" name="Shape 70"/>
          <p:cNvSpPr/>
          <p:nvPr/>
        </p:nvSpPr>
        <p:spPr>
          <a:xfrm>
            <a:off x="2908162" y="2045642"/>
            <a:ext cx="1" cy="517923"/>
          </a:xfrm>
          <a:prstGeom prst="line">
            <a:avLst/>
          </a:prstGeom>
          <a:ln w="25400">
            <a:solidFill>
              <a:srgbClr val="51A7F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71" name="Shape 71"/>
          <p:cNvSpPr/>
          <p:nvPr/>
        </p:nvSpPr>
        <p:spPr>
          <a:xfrm>
            <a:off x="1490063" y="2560411"/>
            <a:ext cx="6347893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40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sz="1800"/>
            </a:pPr>
            <a:r>
              <a:rPr sz="2812"/>
              <a:t>h1 {color:red;font-size:16px}</a:t>
            </a:r>
          </a:p>
        </p:txBody>
      </p:sp>
      <p:sp>
        <p:nvSpPr>
          <p:cNvPr id="72" name="Shape 72"/>
          <p:cNvSpPr/>
          <p:nvPr/>
        </p:nvSpPr>
        <p:spPr>
          <a:xfrm>
            <a:off x="3574787" y="5363579"/>
            <a:ext cx="2058256" cy="49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3800" u="sng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 u="none"/>
            </a:pPr>
            <a:r>
              <a:rPr sz="2672"/>
              <a:t>注意标点符号</a:t>
            </a:r>
          </a:p>
        </p:txBody>
      </p:sp>
    </p:spTree>
    <p:extLst>
      <p:ext uri="{BB962C8B-B14F-4D97-AF65-F5344CB8AC3E}">
        <p14:creationId xmlns:p14="http://schemas.microsoft.com/office/powerpoint/2010/main" val="886217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3245470" y="925716"/>
            <a:ext cx="2673810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显示模式：display</a:t>
            </a:r>
          </a:p>
        </p:txBody>
      </p:sp>
      <p:sp>
        <p:nvSpPr>
          <p:cNvPr id="149" name="Shape 149"/>
          <p:cNvSpPr/>
          <p:nvPr/>
        </p:nvSpPr>
        <p:spPr>
          <a:xfrm>
            <a:off x="1571475" y="1798438"/>
            <a:ext cx="6990696" cy="280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演示</a:t>
            </a:r>
            <a:r>
              <a:rPr sz="1898" dirty="0" smtClean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：</a:t>
            </a:r>
            <a:r>
              <a:rPr lang="en-US" sz="1898" u="sng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 </a:t>
            </a:r>
            <a:r>
              <a:rPr lang="en-US" sz="1898" u="sng" dirty="0">
                <a:latin typeface="Lantinghei SC Extralight"/>
                <a:ea typeface="Lantinghei SC Extralight"/>
                <a:cs typeface="Lantinghei SC Extralight"/>
                <a:sym typeface="Lantinghei SC Extralight"/>
                <a:hlinkClick r:id="rId2"/>
              </a:rPr>
              <a:t>https://</a:t>
            </a:r>
            <a:r>
              <a:rPr lang="en-US" sz="1898" u="sng" dirty="0" smtClean="0">
                <a:latin typeface="Lantinghei SC Extralight"/>
                <a:ea typeface="Lantinghei SC Extralight"/>
                <a:cs typeface="Lantinghei SC Extralight"/>
                <a:sym typeface="Lantinghei SC Extralight"/>
                <a:hlinkClick r:id="rId2"/>
              </a:rPr>
              <a:t>codepen.io/anon/pen/GxzMKx</a:t>
            </a:r>
            <a:endParaRPr lang="en-US" sz="1898" u="sng" dirty="0" smtClean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0">
              <a:lnSpc>
                <a:spcPct val="120000"/>
              </a:lnSpc>
              <a:defRPr sz="1800"/>
            </a:pPr>
            <a:endParaRPr sz="1898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注意：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1.块元素和行元素特点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2.块元素和行元素属性可以通过设置来改变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3.inline-block的意义，横向布局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4.元素的嵌套规则（记住一点：行元素里不能有块元素）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5.display:none 和 visibility:hidden 区别</a:t>
            </a:r>
          </a:p>
        </p:txBody>
      </p:sp>
    </p:spTree>
    <p:extLst>
      <p:ext uri="{BB962C8B-B14F-4D97-AF65-F5344CB8AC3E}">
        <p14:creationId xmlns:p14="http://schemas.microsoft.com/office/powerpoint/2010/main" val="805747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3245470" y="925716"/>
            <a:ext cx="2673810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显示模式：display</a:t>
            </a:r>
          </a:p>
        </p:txBody>
      </p:sp>
      <p:sp>
        <p:nvSpPr>
          <p:cNvPr id="144" name="Shape 144"/>
          <p:cNvSpPr/>
          <p:nvPr/>
        </p:nvSpPr>
        <p:spPr>
          <a:xfrm>
            <a:off x="1503397" y="2122723"/>
            <a:ext cx="6726201" cy="4122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687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block（块元素）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特点1：占满父容器一整行，不会和任何相邻元素共享一行，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特点2：宽度取决于父级容器，或width设置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特点3：具备完整的盒模型，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687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inline（行元素）</a:t>
            </a:r>
            <a:endParaRPr sz="1687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特点1：和其他相邻的行级元素共享一行，一行排满就换行，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特点2：宽度取决于内容，设置width无效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特点3：盒模型的垂直方向属性无效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687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inline-block（行级块元素）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特点1：和其他相邻的行级元素共享一行，一行排满就换行，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特点2：宽度取决于内容，或width设置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特点3：具备完整的盒模型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687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none（不可见</a:t>
            </a:r>
            <a:r>
              <a:rPr sz="1687" dirty="0" smtClean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）</a:t>
            </a:r>
            <a:endParaRPr sz="1687" dirty="0"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720340" y="1259483"/>
            <a:ext cx="976229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1758"/>
              <a:t>属性值：</a:t>
            </a:r>
          </a:p>
        </p:txBody>
      </p:sp>
    </p:spTree>
    <p:extLst>
      <p:ext uri="{BB962C8B-B14F-4D97-AF65-F5344CB8AC3E}">
        <p14:creationId xmlns:p14="http://schemas.microsoft.com/office/powerpoint/2010/main" val="14068305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SS入门——浮动与定位"/>
          <p:cNvSpPr txBox="1"/>
          <p:nvPr/>
        </p:nvSpPr>
        <p:spPr>
          <a:xfrm>
            <a:off x="3451407" y="533476"/>
            <a:ext cx="1005403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1828707">
              <a:defRPr sz="5600">
                <a:solidFill>
                  <a:srgbClr val="FFFFFF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r>
              <a:rPr sz="3200" b="1" dirty="0" smtClean="0">
                <a:solidFill>
                  <a:schemeClr val="tx1"/>
                </a:solidFill>
              </a:rPr>
              <a:t>定位</a:t>
            </a:r>
            <a:endParaRPr sz="3200" b="1" dirty="0">
              <a:solidFill>
                <a:schemeClr val="tx1"/>
              </a:solidFill>
            </a:endParaRPr>
          </a:p>
        </p:txBody>
      </p:sp>
      <p:sp>
        <p:nvSpPr>
          <p:cNvPr id="195" name="Normal Flow(普通流/文档流)"/>
          <p:cNvSpPr txBox="1"/>
          <p:nvPr/>
        </p:nvSpPr>
        <p:spPr>
          <a:xfrm>
            <a:off x="443756" y="1783214"/>
            <a:ext cx="457529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800" dirty="0">
                <a:solidFill>
                  <a:schemeClr val="tx1"/>
                </a:solidFill>
              </a:rPr>
              <a:t>Normal Flow(普通流/文档流)</a:t>
            </a:r>
          </a:p>
        </p:txBody>
      </p:sp>
      <p:sp>
        <p:nvSpPr>
          <p:cNvPr id="196" name="普通流中, 元素按照其在 HTML 中的先后位置至上而下布局, 在这个过程中, 行内元素水平排列, 直到当行被占满然后换行; 块级元素则会被渲染为完整的一个新行.…"/>
          <p:cNvSpPr txBox="1"/>
          <p:nvPr/>
        </p:nvSpPr>
        <p:spPr>
          <a:xfrm>
            <a:off x="469306" y="2439392"/>
            <a:ext cx="6883991" cy="1915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/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solidFill>
                  <a:sysClr val="windowText" lastClr="000000"/>
                </a:solidFill>
              </a:rPr>
              <a:t>普通流中,</a:t>
            </a:r>
            <a:r>
              <a:rPr sz="2000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 dirty="0">
                <a:solidFill>
                  <a:sysClr val="windowText" lastClr="000000"/>
                </a:solidFill>
              </a:rPr>
              <a:t>元素按照其在</a:t>
            </a:r>
            <a:r>
              <a:rPr sz="2000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HTML </a:t>
            </a:r>
            <a:r>
              <a:rPr sz="2000" dirty="0">
                <a:solidFill>
                  <a:sysClr val="windowText" lastClr="000000"/>
                </a:solidFill>
              </a:rPr>
              <a:t>中的先后位置至上而下布局,</a:t>
            </a:r>
            <a:r>
              <a:rPr sz="2000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 dirty="0">
                <a:solidFill>
                  <a:sysClr val="windowText" lastClr="000000"/>
                </a:solidFill>
              </a:rPr>
              <a:t>在这个过程中,</a:t>
            </a:r>
            <a:r>
              <a:rPr sz="2000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 dirty="0">
                <a:solidFill>
                  <a:sysClr val="windowText" lastClr="000000"/>
                </a:solidFill>
              </a:rPr>
              <a:t>行内元素水平排列,</a:t>
            </a:r>
            <a:r>
              <a:rPr sz="2000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 dirty="0">
                <a:solidFill>
                  <a:sysClr val="windowText" lastClr="000000"/>
                </a:solidFill>
              </a:rPr>
              <a:t>直到当行被占满然后换行;</a:t>
            </a:r>
            <a:r>
              <a:rPr sz="2000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 dirty="0">
                <a:solidFill>
                  <a:sysClr val="windowText" lastClr="000000"/>
                </a:solidFill>
              </a:rPr>
              <a:t>块级元素则会被渲染为完整的一个新行</a:t>
            </a:r>
            <a:r>
              <a:rPr sz="2000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sz="2000" dirty="0">
                <a:solidFill>
                  <a:sysClr val="windowText" lastClr="000000"/>
                </a:solidFill>
              </a:rPr>
              <a:t> </a:t>
            </a:r>
          </a:p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000" dirty="0"/>
          </a:p>
          <a:p>
            <a:pPr defTabSz="3429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solidFill>
                  <a:sysClr val="windowText" lastClr="000000"/>
                </a:solidFill>
              </a:rPr>
              <a:t>除非另外指定,</a:t>
            </a:r>
            <a:r>
              <a:rPr sz="2000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 dirty="0">
                <a:solidFill>
                  <a:sysClr val="windowText" lastClr="000000"/>
                </a:solidFill>
              </a:rPr>
              <a:t>否则所有元素默认都是普通流定位,</a:t>
            </a:r>
            <a:r>
              <a:rPr sz="2000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 dirty="0">
                <a:solidFill>
                  <a:sysClr val="windowText" lastClr="000000"/>
                </a:solidFill>
              </a:rPr>
              <a:t>也可以说,</a:t>
            </a:r>
            <a:r>
              <a:rPr sz="2000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 dirty="0">
                <a:solidFill>
                  <a:sysClr val="windowText" lastClr="000000"/>
                </a:solidFill>
              </a:rPr>
              <a:t>普通流中元素的位置由该元素在</a:t>
            </a:r>
            <a:r>
              <a:rPr sz="2000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HTML </a:t>
            </a:r>
            <a:r>
              <a:rPr sz="2000" dirty="0">
                <a:solidFill>
                  <a:sysClr val="windowText" lastClr="000000"/>
                </a:solidFill>
              </a:rPr>
              <a:t>文档中的位置决定</a:t>
            </a:r>
          </a:p>
        </p:txBody>
      </p:sp>
    </p:spTree>
    <p:extLst>
      <p:ext uri="{BB962C8B-B14F-4D97-AF65-F5344CB8AC3E}">
        <p14:creationId xmlns:p14="http://schemas.microsoft.com/office/powerpoint/2010/main" val="20252321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3181010" y="925716"/>
            <a:ext cx="2806859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位置定位：position</a:t>
            </a:r>
          </a:p>
        </p:txBody>
      </p:sp>
      <p:sp>
        <p:nvSpPr>
          <p:cNvPr id="153" name="Shape 153"/>
          <p:cNvSpPr/>
          <p:nvPr/>
        </p:nvSpPr>
        <p:spPr>
          <a:xfrm>
            <a:off x="810018" y="2286030"/>
            <a:ext cx="7922041" cy="381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687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static（静态定位，＊默认值）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特点：设置left,right,top,bottom,z-index无效。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687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relative（相对定位）</a:t>
            </a:r>
            <a:endParaRPr sz="1687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特点1：相对自己原本的位置偏移，偏移量通过top,left,right,bottom定位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特点2：未脱离原先文档流，占居的空间保留，后面的元素不补位，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687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absolute（绝对定位）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特点1：相对外层第一个非static属性的祖先元素的边框内测，偏移量同上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特点2：脱离原先文档流，占居的空间释放，后面的元素会补位。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687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fixed（固定定位）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特点1：相对浏览器窗口定位，偏移量同上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特点2：脱离原先文档流，占居的空间释放，后面的元素会补位。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687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…</a:t>
            </a:r>
          </a:p>
        </p:txBody>
      </p:sp>
      <p:sp>
        <p:nvSpPr>
          <p:cNvPr id="154" name="Shape 154"/>
          <p:cNvSpPr/>
          <p:nvPr/>
        </p:nvSpPr>
        <p:spPr>
          <a:xfrm>
            <a:off x="787414" y="1594850"/>
            <a:ext cx="976229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1758"/>
              <a:t>属性值：</a:t>
            </a:r>
          </a:p>
        </p:txBody>
      </p:sp>
      <p:sp>
        <p:nvSpPr>
          <p:cNvPr id="155" name="Shape 155"/>
          <p:cNvSpPr/>
          <p:nvPr/>
        </p:nvSpPr>
        <p:spPr>
          <a:xfrm>
            <a:off x="4584439" y="1536226"/>
            <a:ext cx="4073231" cy="383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4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1687"/>
              <a:t>配合 left,right,top,bottom,z-index来定位</a:t>
            </a:r>
          </a:p>
        </p:txBody>
      </p:sp>
    </p:spTree>
    <p:extLst>
      <p:ext uri="{BB962C8B-B14F-4D97-AF65-F5344CB8AC3E}">
        <p14:creationId xmlns:p14="http://schemas.microsoft.com/office/powerpoint/2010/main" val="1652284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303182" y="1816189"/>
            <a:ext cx="5172891" cy="278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演示</a:t>
            </a:r>
            <a:r>
              <a:rPr sz="1898" dirty="0" smtClean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：</a:t>
            </a:r>
            <a:r>
              <a:rPr lang="en-US" sz="1898" u="sng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 https://codepen.io/anon/pen/RMvZBg</a:t>
            </a:r>
            <a:endParaRPr sz="1898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0" algn="l">
              <a:lnSpc>
                <a:spcPct val="120000"/>
              </a:lnSpc>
              <a:defRPr sz="1800"/>
            </a:pPr>
            <a:endParaRPr sz="1898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注意：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1.relative的特点和意义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2.absolute的特点和意义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3.fixed的特点和意义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4.absolute＋margin实现relative效果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5.z-index的使用</a:t>
            </a:r>
          </a:p>
        </p:txBody>
      </p:sp>
      <p:sp>
        <p:nvSpPr>
          <p:cNvPr id="159" name="Shape 159"/>
          <p:cNvSpPr/>
          <p:nvPr/>
        </p:nvSpPr>
        <p:spPr>
          <a:xfrm>
            <a:off x="3181010" y="925716"/>
            <a:ext cx="2806859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位置定位：position</a:t>
            </a:r>
          </a:p>
        </p:txBody>
      </p:sp>
    </p:spTree>
    <p:extLst>
      <p:ext uri="{BB962C8B-B14F-4D97-AF65-F5344CB8AC3E}">
        <p14:creationId xmlns:p14="http://schemas.microsoft.com/office/powerpoint/2010/main" val="298186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3454969" y="925716"/>
            <a:ext cx="2252220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浮动定位：float</a:t>
            </a:r>
          </a:p>
        </p:txBody>
      </p:sp>
      <p:sp>
        <p:nvSpPr>
          <p:cNvPr id="163" name="Shape 163"/>
          <p:cNvSpPr/>
          <p:nvPr/>
        </p:nvSpPr>
        <p:spPr>
          <a:xfrm>
            <a:off x="1492217" y="2259617"/>
            <a:ext cx="7619073" cy="2564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687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none（默认值）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特点：无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687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left（相左浮动）</a:t>
            </a:r>
            <a:endParaRPr sz="1687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2" algn="l">
              <a:lnSpc>
                <a:spcPct val="120000"/>
              </a:lnSpc>
              <a:defRPr sz="1800"/>
            </a:pPr>
            <a:r>
              <a:rPr sz="1687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特点1：浮在父容器padding以内左上角，（区别于absolute）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特点2：自身宽度由内容决定，或width设置，（类似inline-block）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特点3：半脱离文档流，会影响同一个父容器内其他的行元素的位置，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sz="1687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right（向右浮动）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687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特点：同上，只是向右浮动。</a:t>
            </a:r>
          </a:p>
        </p:txBody>
      </p:sp>
      <p:sp>
        <p:nvSpPr>
          <p:cNvPr id="164" name="Shape 164"/>
          <p:cNvSpPr/>
          <p:nvPr/>
        </p:nvSpPr>
        <p:spPr>
          <a:xfrm>
            <a:off x="787414" y="1594850"/>
            <a:ext cx="976229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1758"/>
              <a:t>属性值：</a:t>
            </a:r>
          </a:p>
        </p:txBody>
      </p:sp>
      <p:sp>
        <p:nvSpPr>
          <p:cNvPr id="165" name="Shape 165"/>
          <p:cNvSpPr/>
          <p:nvPr/>
        </p:nvSpPr>
        <p:spPr>
          <a:xfrm>
            <a:off x="766593" y="5415804"/>
            <a:ext cx="2784417" cy="32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2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lvl="0">
              <a:defRPr sz="1800"/>
            </a:pPr>
            <a:r>
              <a:rPr sz="1758"/>
              <a:t>配合使用：clear，清除浮动</a:t>
            </a:r>
          </a:p>
        </p:txBody>
      </p:sp>
    </p:spTree>
    <p:extLst>
      <p:ext uri="{BB962C8B-B14F-4D97-AF65-F5344CB8AC3E}">
        <p14:creationId xmlns:p14="http://schemas.microsoft.com/office/powerpoint/2010/main" val="1545728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1303182" y="1816189"/>
            <a:ext cx="5748369" cy="280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演示：</a:t>
            </a:r>
            <a:r>
              <a:rPr sz="1898" u="sng" dirty="0">
                <a:latin typeface="Lantinghei SC Extralight"/>
                <a:ea typeface="Lantinghei SC Extralight"/>
                <a:cs typeface="Lantinghei SC Extralight"/>
                <a:sym typeface="Lantinghei SC Extralight"/>
                <a:hlinkClick r:id="rId2"/>
              </a:rPr>
              <a:t>http://jsbin.com/sozele/edit?html,css,output</a:t>
            </a:r>
            <a:endParaRPr sz="1898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0" algn="l">
              <a:lnSpc>
                <a:spcPct val="120000"/>
              </a:lnSpc>
              <a:defRPr sz="1800"/>
            </a:pPr>
            <a:endParaRPr sz="1898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注意：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1.float属性对自身的影响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2.float对相邻元素的影响（半脱离文档流）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3.float对父容器的影响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4.通过伪元素来清除浮动 clear</a:t>
            </a:r>
          </a:p>
          <a:p>
            <a:pPr lvl="2" algn="l">
              <a:lnSpc>
                <a:spcPct val="120000"/>
              </a:lnSpc>
              <a:defRPr sz="1800"/>
            </a:pPr>
            <a:r>
              <a:rPr sz="1898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5.float的意义</a:t>
            </a:r>
          </a:p>
        </p:txBody>
      </p:sp>
      <p:sp>
        <p:nvSpPr>
          <p:cNvPr id="169" name="Shape 169"/>
          <p:cNvSpPr/>
          <p:nvPr/>
        </p:nvSpPr>
        <p:spPr>
          <a:xfrm>
            <a:off x="3454969" y="925716"/>
            <a:ext cx="2252220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浮动定位：float</a:t>
            </a:r>
          </a:p>
        </p:txBody>
      </p:sp>
    </p:spTree>
    <p:extLst>
      <p:ext uri="{BB962C8B-B14F-4D97-AF65-F5344CB8AC3E}">
        <p14:creationId xmlns:p14="http://schemas.microsoft.com/office/powerpoint/2010/main" val="950112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浮动float"/>
          <p:cNvSpPr txBox="1"/>
          <p:nvPr/>
        </p:nvSpPr>
        <p:spPr>
          <a:xfrm>
            <a:off x="443755" y="1783214"/>
            <a:ext cx="106631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浮动float</a:t>
            </a:r>
          </a:p>
        </p:txBody>
      </p:sp>
      <p:sp>
        <p:nvSpPr>
          <p:cNvPr id="200" name="浮动的框可以向左或向右移动，直到它的外边缘碰到包含框或另一个浮动框的边框为止。"/>
          <p:cNvSpPr txBox="1"/>
          <p:nvPr/>
        </p:nvSpPr>
        <p:spPr>
          <a:xfrm>
            <a:off x="469306" y="2271669"/>
            <a:ext cx="7267630" cy="28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l" defTabSz="914400">
              <a:defRPr sz="3800"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425"/>
              <a:t>浮动的框可以向左或向右移动，直到它的外边缘碰到包含框或另一个浮动框的边框为止。</a:t>
            </a:r>
          </a:p>
        </p:txBody>
      </p:sp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0677" y="2931575"/>
            <a:ext cx="4857661" cy="2285447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&lt;div id=“A”&gt;框1&lt;/div&gt;…"/>
          <p:cNvSpPr/>
          <p:nvPr/>
        </p:nvSpPr>
        <p:spPr>
          <a:xfrm>
            <a:off x="222732" y="3089413"/>
            <a:ext cx="3281283" cy="196977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t>&lt;div id=“A”&gt;框1&lt;/div&gt;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t>&lt;div id=“B”&gt;框2&lt;/div&gt;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t>&lt;div id=“C”&gt;框3&lt;/div&gt;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/>
          </a:p>
          <a:p>
            <a:pPr algn="l">
              <a:defRPr>
                <a:solidFill>
                  <a:srgbClr val="FCFCFC"/>
                </a:solidFill>
              </a:defRPr>
            </a:pPr>
            <a:r>
              <a:t>div { width: 20px; height: 20px;}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t>#A { float: right; }</a:t>
            </a:r>
          </a:p>
        </p:txBody>
      </p:sp>
      <p:sp>
        <p:nvSpPr>
          <p:cNvPr id="7" name="Shape 169"/>
          <p:cNvSpPr/>
          <p:nvPr/>
        </p:nvSpPr>
        <p:spPr>
          <a:xfrm>
            <a:off x="3454969" y="925716"/>
            <a:ext cx="2252220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浮动定位：float</a:t>
            </a:r>
          </a:p>
        </p:txBody>
      </p:sp>
    </p:spTree>
    <p:extLst>
      <p:ext uri="{BB962C8B-B14F-4D97-AF65-F5344CB8AC3E}">
        <p14:creationId xmlns:p14="http://schemas.microsoft.com/office/powerpoint/2010/main" val="201590232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 advAuto="0"/>
      <p:bldP spid="200" grpId="0" animBg="1" advAuto="0"/>
      <p:bldP spid="201" grpId="0" animBg="1" advAuto="0"/>
      <p:bldP spid="202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&lt;div id=“A”&gt;框1&lt;/div&gt;…"/>
          <p:cNvSpPr/>
          <p:nvPr/>
        </p:nvSpPr>
        <p:spPr>
          <a:xfrm>
            <a:off x="695050" y="2888738"/>
            <a:ext cx="3281283" cy="19697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t>&lt;div id=“A”&gt;框1&lt;/div&gt;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t>&lt;div id=“B”&gt;框2&lt;/div&gt;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t>&lt;div id=“C”&gt;框3&lt;/div&gt;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/>
          </a:p>
          <a:p>
            <a:pPr algn="l">
              <a:defRPr>
                <a:solidFill>
                  <a:srgbClr val="FCFCFC"/>
                </a:solidFill>
              </a:defRPr>
            </a:pPr>
            <a:r>
              <a:t>div { width: 20px; height: 20px;}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t>#A { float: left; }</a:t>
            </a:r>
          </a:p>
        </p:txBody>
      </p:sp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808" y="2348031"/>
            <a:ext cx="3022019" cy="283788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69"/>
          <p:cNvSpPr/>
          <p:nvPr/>
        </p:nvSpPr>
        <p:spPr>
          <a:xfrm>
            <a:off x="3454969" y="925716"/>
            <a:ext cx="2252220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浮动定位：float</a:t>
            </a:r>
          </a:p>
        </p:txBody>
      </p:sp>
    </p:spTree>
    <p:extLst>
      <p:ext uri="{BB962C8B-B14F-4D97-AF65-F5344CB8AC3E}">
        <p14:creationId xmlns:p14="http://schemas.microsoft.com/office/powerpoint/2010/main" val="42084394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 advAuto="0"/>
      <p:bldP spid="207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SS入门——浮动与定位"/>
          <p:cNvSpPr txBox="1"/>
          <p:nvPr/>
        </p:nvSpPr>
        <p:spPr>
          <a:xfrm>
            <a:off x="381520" y="1088935"/>
            <a:ext cx="3050835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1828707">
              <a:defRPr sz="5600">
                <a:solidFill>
                  <a:srgbClr val="FFFFFF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r>
              <a:rPr sz="2100" dirty="0"/>
              <a:t>CSS入门——浮动与定位</a:t>
            </a:r>
          </a:p>
        </p:txBody>
      </p:sp>
      <p:sp>
        <p:nvSpPr>
          <p:cNvPr id="210" name="浮动float"/>
          <p:cNvSpPr txBox="1"/>
          <p:nvPr/>
        </p:nvSpPr>
        <p:spPr>
          <a:xfrm>
            <a:off x="443755" y="1783214"/>
            <a:ext cx="106631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914400">
              <a:defRPr>
                <a:solidFill>
                  <a:srgbClr val="D2D2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浮动float</a:t>
            </a:r>
          </a:p>
        </p:txBody>
      </p:sp>
      <p:sp>
        <p:nvSpPr>
          <p:cNvPr id="211" name="&lt;div id=“A”&gt;框1&lt;/div&gt;…"/>
          <p:cNvSpPr/>
          <p:nvPr/>
        </p:nvSpPr>
        <p:spPr>
          <a:xfrm>
            <a:off x="436037" y="2884852"/>
            <a:ext cx="3281283" cy="19697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/>
          <a:p>
            <a:pPr algn="l">
              <a:defRPr>
                <a:solidFill>
                  <a:srgbClr val="FCFCFC"/>
                </a:solidFill>
              </a:defRPr>
            </a:pPr>
            <a:r>
              <a:t>&lt;div id=“A”&gt;框1&lt;/div&gt;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t>&lt;div id=“B”&gt;框2&lt;/div&gt;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t>&lt;div id=“C”&gt;框3&lt;/div&gt;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endParaRPr/>
          </a:p>
          <a:p>
            <a:pPr algn="l">
              <a:defRPr>
                <a:solidFill>
                  <a:srgbClr val="FCFCFC"/>
                </a:solidFill>
              </a:defRPr>
            </a:pPr>
            <a:r>
              <a:t>div { width: 20px; height: 20px;}</a:t>
            </a:r>
          </a:p>
          <a:p>
            <a:pPr algn="l">
              <a:defRPr>
                <a:solidFill>
                  <a:srgbClr val="FCFCFC"/>
                </a:solidFill>
              </a:defRPr>
            </a:pPr>
            <a:r>
              <a:t>#A, #B, #C { float: left; }</a:t>
            </a:r>
          </a:p>
        </p:txBody>
      </p:sp>
      <p:pic>
        <p:nvPicPr>
          <p:cNvPr id="21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4812" y="2368298"/>
            <a:ext cx="3350200" cy="3134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18603" y="1955375"/>
            <a:ext cx="3342532" cy="313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23814" y="1715029"/>
            <a:ext cx="3457217" cy="31395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69"/>
          <p:cNvSpPr/>
          <p:nvPr/>
        </p:nvSpPr>
        <p:spPr>
          <a:xfrm>
            <a:off x="3454969" y="925716"/>
            <a:ext cx="2252220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浮动定位：float</a:t>
            </a:r>
          </a:p>
        </p:txBody>
      </p:sp>
    </p:spTree>
    <p:extLst>
      <p:ext uri="{BB962C8B-B14F-4D97-AF65-F5344CB8AC3E}">
        <p14:creationId xmlns:p14="http://schemas.microsoft.com/office/powerpoint/2010/main" val="146048362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 advAuto="0"/>
      <p:bldP spid="212" grpId="0" animBg="1" advAuto="0"/>
      <p:bldP spid="213" grpId="0" animBg="1" advAuto="0"/>
      <p:bldP spid="214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3964328" y="1059863"/>
            <a:ext cx="1218283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css注释</a:t>
            </a:r>
          </a:p>
        </p:txBody>
      </p:sp>
      <p:sp>
        <p:nvSpPr>
          <p:cNvPr id="76" name="Shape 76"/>
          <p:cNvSpPr/>
          <p:nvPr/>
        </p:nvSpPr>
        <p:spPr>
          <a:xfrm>
            <a:off x="2683070" y="2203688"/>
            <a:ext cx="3795912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30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sz="1800"/>
            </a:pPr>
            <a:r>
              <a:rPr sz="2109"/>
              <a:t>/*simple line comment*/</a:t>
            </a:r>
          </a:p>
        </p:txBody>
      </p:sp>
      <p:sp>
        <p:nvSpPr>
          <p:cNvPr id="77" name="Shape 77"/>
          <p:cNvSpPr/>
          <p:nvPr/>
        </p:nvSpPr>
        <p:spPr>
          <a:xfrm>
            <a:off x="3310494" y="3068356"/>
            <a:ext cx="2452595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defRPr sz="1800"/>
            </a:pPr>
            <a:r>
              <a:rPr sz="2109">
                <a:latin typeface="Courier New"/>
                <a:ea typeface="Courier New"/>
                <a:cs typeface="Courier New"/>
                <a:sym typeface="Courier New"/>
              </a:rPr>
              <a:t>/*multiline </a:t>
            </a:r>
          </a:p>
          <a:p>
            <a:pPr lvl="2" algn="l">
              <a:defRPr sz="1800"/>
            </a:pPr>
            <a:r>
              <a:rPr sz="2109">
                <a:latin typeface="Courier New"/>
                <a:ea typeface="Courier New"/>
                <a:cs typeface="Courier New"/>
                <a:sym typeface="Courier New"/>
              </a:rPr>
              <a:t>comment*/</a:t>
            </a:r>
          </a:p>
        </p:txBody>
      </p:sp>
    </p:spTree>
    <p:extLst>
      <p:ext uri="{BB962C8B-B14F-4D97-AF65-F5344CB8AC3E}">
        <p14:creationId xmlns:p14="http://schemas.microsoft.com/office/powerpoint/2010/main" val="1863237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7"/>
          <p:cNvSpPr>
            <a:spLocks noChangeShapeType="1"/>
          </p:cNvSpPr>
          <p:nvPr/>
        </p:nvSpPr>
        <p:spPr bwMode="auto">
          <a:xfrm>
            <a:off x="2195514" y="3429000"/>
            <a:ext cx="4752975" cy="0"/>
          </a:xfrm>
          <a:prstGeom prst="line">
            <a:avLst/>
          </a:prstGeom>
          <a:noFill/>
          <a:ln w="76200" cmpd="thickThin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600"/>
          </a:p>
        </p:txBody>
      </p:sp>
      <p:pic>
        <p:nvPicPr>
          <p:cNvPr id="6147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7" t="-2" b="-4594"/>
          <a:stretch>
            <a:fillRect/>
          </a:stretch>
        </p:blipFill>
        <p:spPr bwMode="auto">
          <a:xfrm>
            <a:off x="1892301" y="2227264"/>
            <a:ext cx="17430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1" y="2773364"/>
            <a:ext cx="4391025" cy="655637"/>
          </a:xfrm>
          <a:prstGeom prst="rect">
            <a:avLst/>
          </a:prstGeom>
        </p:spPr>
        <p:txBody>
          <a:bodyPr anchor="t"/>
          <a:lstStyle/>
          <a:p>
            <a:pPr lvl="0" algn="l">
              <a:defRPr sz="1800"/>
            </a:pPr>
            <a:r>
              <a:rPr lang="zh-CN" altLang="en-US" sz="2400" dirty="0"/>
              <a:t>常见布局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90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两列布局…"/>
          <p:cNvSpPr/>
          <p:nvPr/>
        </p:nvSpPr>
        <p:spPr>
          <a:xfrm>
            <a:off x="360400" y="2699752"/>
            <a:ext cx="8021499" cy="1549463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457200" indent="-457200">
              <a:buClr>
                <a:schemeClr val="accent1"/>
              </a:buClr>
              <a:buSzPct val="104999"/>
              <a:buFont typeface="Arial" charset="0"/>
              <a:buChar char="•"/>
              <a:defRPr sz="7200">
                <a:solidFill>
                  <a:schemeClr val="accent1"/>
                </a:solidFill>
              </a:defRPr>
            </a:pPr>
            <a:r>
              <a:rPr sz="3200" dirty="0">
                <a:solidFill>
                  <a:sysClr val="windowText" lastClr="000000"/>
                </a:solidFill>
              </a:rPr>
              <a:t> </a:t>
            </a:r>
            <a:r>
              <a:rPr sz="3200" dirty="0" smtClean="0">
                <a:solidFill>
                  <a:sysClr val="windowText" lastClr="000000"/>
                </a:solidFill>
              </a:rPr>
              <a:t>两列布局</a:t>
            </a:r>
            <a:endParaRPr lang="en-US" sz="3200" dirty="0" smtClean="0">
              <a:solidFill>
                <a:sysClr val="windowText" lastClr="000000"/>
              </a:solidFill>
            </a:endParaRPr>
          </a:p>
          <a:p>
            <a:pPr marL="457200" indent="-457200">
              <a:buClr>
                <a:schemeClr val="accent1"/>
              </a:buClr>
              <a:buSzPct val="104999"/>
              <a:buFont typeface="Arial" charset="0"/>
              <a:buChar char="•"/>
              <a:defRPr sz="7200">
                <a:solidFill>
                  <a:schemeClr val="accent1"/>
                </a:solidFill>
              </a:defRPr>
            </a:pPr>
            <a:endParaRPr sz="3200" dirty="0">
              <a:solidFill>
                <a:sysClr val="windowText" lastClr="000000"/>
              </a:solidFill>
            </a:endParaRPr>
          </a:p>
          <a:p>
            <a:pPr marL="457200" indent="-457200">
              <a:buClr>
                <a:schemeClr val="accent1"/>
              </a:buClr>
              <a:buSzPct val="104999"/>
              <a:buFont typeface="Arial" charset="0"/>
              <a:buChar char="•"/>
              <a:defRPr sz="7200">
                <a:solidFill>
                  <a:schemeClr val="accent1"/>
                </a:solidFill>
              </a:defRPr>
            </a:pPr>
            <a:r>
              <a:rPr sz="3200" dirty="0">
                <a:solidFill>
                  <a:sysClr val="windowText" lastClr="000000"/>
                </a:solidFill>
              </a:rPr>
              <a:t> 居中布局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71842" y="762070"/>
            <a:ext cx="2530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常见布局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3228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http://codepen.io/zchen9/pen/wdrqMG"/>
          <p:cNvSpPr/>
          <p:nvPr/>
        </p:nvSpPr>
        <p:spPr>
          <a:xfrm>
            <a:off x="510765" y="3520144"/>
            <a:ext cx="386464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u="sng">
                <a:solidFill>
                  <a:schemeClr val="accent1"/>
                </a:solidFill>
                <a:hlinkClick r:id="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 dirty="0">
                <a:solidFill>
                  <a:schemeClr val="accent1"/>
                </a:solidFill>
                <a:hlinkClick r:id="rId2"/>
              </a:rPr>
              <a:t>http://codepen.io/zchen9/pen/wdrqMG</a:t>
            </a:r>
          </a:p>
        </p:txBody>
      </p:sp>
      <p:sp>
        <p:nvSpPr>
          <p:cNvPr id="257" name="line-height + text-align: center"/>
          <p:cNvSpPr/>
          <p:nvPr/>
        </p:nvSpPr>
        <p:spPr>
          <a:xfrm>
            <a:off x="510764" y="3028483"/>
            <a:ext cx="487402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531" dirty="0">
                <a:solidFill>
                  <a:schemeClr val="tx1"/>
                </a:solidFill>
              </a:rPr>
              <a:t>line-height + text-align: center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60" y="685872"/>
            <a:ext cx="3581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mtClean="0"/>
              <a:t>水平垂直居中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89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margin-right/left: auto"/>
          <p:cNvSpPr/>
          <p:nvPr/>
        </p:nvSpPr>
        <p:spPr>
          <a:xfrm>
            <a:off x="454618" y="2963917"/>
            <a:ext cx="36059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531" dirty="0">
                <a:solidFill>
                  <a:schemeClr val="tx1"/>
                </a:solidFill>
              </a:rPr>
              <a:t>margin-right/left: auto</a:t>
            </a:r>
          </a:p>
        </p:txBody>
      </p:sp>
      <p:sp>
        <p:nvSpPr>
          <p:cNvPr id="260" name="http://codepen.io/zchen9/pen/YVrxqb"/>
          <p:cNvSpPr/>
          <p:nvPr/>
        </p:nvSpPr>
        <p:spPr>
          <a:xfrm>
            <a:off x="471870" y="3586943"/>
            <a:ext cx="369402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u="sng">
                <a:solidFill>
                  <a:schemeClr val="accent1"/>
                </a:solidFill>
                <a:hlinkClick r:id="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 dirty="0">
                <a:solidFill>
                  <a:schemeClr val="accent1"/>
                </a:solidFill>
                <a:hlinkClick r:id="rId2"/>
              </a:rPr>
              <a:t>http://codepen.io/zchen9/pen/YVrxqb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60" y="685872"/>
            <a:ext cx="3581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自适应居中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763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osition: absolute | translate3d"/>
          <p:cNvSpPr/>
          <p:nvPr/>
        </p:nvSpPr>
        <p:spPr>
          <a:xfrm>
            <a:off x="464972" y="2935070"/>
            <a:ext cx="495930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531" dirty="0">
                <a:solidFill>
                  <a:schemeClr val="tx1"/>
                </a:solidFill>
              </a:rPr>
              <a:t>position: absolute | translate3d</a:t>
            </a:r>
          </a:p>
        </p:txBody>
      </p:sp>
      <p:sp>
        <p:nvSpPr>
          <p:cNvPr id="263" name="http://codepen.io/zchen9/pen/xdXLRy"/>
          <p:cNvSpPr/>
          <p:nvPr/>
        </p:nvSpPr>
        <p:spPr>
          <a:xfrm>
            <a:off x="486170" y="3615790"/>
            <a:ext cx="369742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u="sng">
                <a:solidFill>
                  <a:schemeClr val="accent1"/>
                </a:solidFill>
                <a:hlinkClick r:id="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 dirty="0">
                <a:solidFill>
                  <a:schemeClr val="accent1"/>
                </a:solidFill>
                <a:hlinkClick r:id="rId2"/>
              </a:rPr>
              <a:t>http://codepen.io/zchen9/pen/xdXLRy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60" y="685872"/>
            <a:ext cx="3581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利用定位居中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82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lex: center"/>
          <p:cNvSpPr/>
          <p:nvPr/>
        </p:nvSpPr>
        <p:spPr>
          <a:xfrm>
            <a:off x="554707" y="2964364"/>
            <a:ext cx="185557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531" dirty="0">
                <a:solidFill>
                  <a:schemeClr val="tx1"/>
                </a:solidFill>
              </a:rPr>
              <a:t>flex: center</a:t>
            </a:r>
          </a:p>
        </p:txBody>
      </p:sp>
      <p:sp>
        <p:nvSpPr>
          <p:cNvPr id="266" name="http://codepen.io/zchen9/pen/oWGewR"/>
          <p:cNvSpPr/>
          <p:nvPr/>
        </p:nvSpPr>
        <p:spPr>
          <a:xfrm>
            <a:off x="570566" y="3586496"/>
            <a:ext cx="390889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u="sng">
                <a:solidFill>
                  <a:schemeClr val="accent1"/>
                </a:solidFill>
                <a:hlinkClick r:id="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2"/>
              </a:rPr>
              <a:t>http://codepen.io/zchen9/pen/oWGewR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60" y="685872"/>
            <a:ext cx="3581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Flex</a:t>
            </a:r>
            <a:r>
              <a:rPr lang="zh-CN" altLang="en-US" sz="3200" b="1" dirty="0" smtClean="0"/>
              <a:t>居中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277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实现如下布局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2" y="2209832"/>
            <a:ext cx="7467518" cy="42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237137" y="1059863"/>
            <a:ext cx="668453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概念</a:t>
            </a:r>
          </a:p>
        </p:txBody>
      </p:sp>
      <p:sp>
        <p:nvSpPr>
          <p:cNvPr id="81" name="Shape 81"/>
          <p:cNvSpPr/>
          <p:nvPr/>
        </p:nvSpPr>
        <p:spPr>
          <a:xfrm>
            <a:off x="1446526" y="1821976"/>
            <a:ext cx="780560" cy="707353"/>
          </a:xfrm>
          <a:prstGeom prst="roundRect">
            <a:avLst>
              <a:gd name="adj" fmla="val 18936"/>
            </a:avLst>
          </a:prstGeom>
          <a:solidFill>
            <a:srgbClr val="A6AAA9">
              <a:alpha val="37442"/>
            </a:srgbClr>
          </a:solidFill>
          <a:ln w="63500">
            <a:solidFill>
              <a:srgbClr val="53585F">
                <a:alpha val="37442"/>
              </a:srgb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82" name="Shape 82"/>
          <p:cNvSpPr/>
          <p:nvPr/>
        </p:nvSpPr>
        <p:spPr>
          <a:xfrm>
            <a:off x="2303776" y="1821976"/>
            <a:ext cx="5598731" cy="707353"/>
          </a:xfrm>
          <a:prstGeom prst="roundRect">
            <a:avLst>
              <a:gd name="adj" fmla="val 18936"/>
            </a:avLst>
          </a:prstGeom>
          <a:solidFill>
            <a:srgbClr val="A6AAA9">
              <a:alpha val="37442"/>
            </a:srgbClr>
          </a:solidFill>
          <a:ln w="63500">
            <a:solidFill>
              <a:srgbClr val="53585F">
                <a:alpha val="37442"/>
              </a:srgb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83" name="Shape 83"/>
          <p:cNvSpPr/>
          <p:nvPr/>
        </p:nvSpPr>
        <p:spPr>
          <a:xfrm>
            <a:off x="1219169" y="2873365"/>
            <a:ext cx="10435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EC5D57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选择器</a:t>
            </a:r>
          </a:p>
        </p:txBody>
      </p:sp>
      <p:sp>
        <p:nvSpPr>
          <p:cNvPr id="84" name="Shape 84"/>
          <p:cNvSpPr/>
          <p:nvPr/>
        </p:nvSpPr>
        <p:spPr>
          <a:xfrm>
            <a:off x="1609098" y="2401871"/>
            <a:ext cx="462604" cy="1"/>
          </a:xfrm>
          <a:prstGeom prst="line">
            <a:avLst/>
          </a:prstGeom>
          <a:ln w="50800">
            <a:solidFill>
              <a:srgbClr val="51A7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85" name="Shape 85"/>
          <p:cNvSpPr/>
          <p:nvPr/>
        </p:nvSpPr>
        <p:spPr>
          <a:xfrm flipV="1">
            <a:off x="1836805" y="2415764"/>
            <a:ext cx="1" cy="424652"/>
          </a:xfrm>
          <a:prstGeom prst="line">
            <a:avLst/>
          </a:prstGeom>
          <a:ln w="25400">
            <a:solidFill>
              <a:srgbClr val="51A7F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86" name="Shape 86"/>
          <p:cNvSpPr/>
          <p:nvPr/>
        </p:nvSpPr>
        <p:spPr>
          <a:xfrm>
            <a:off x="1620808" y="1923212"/>
            <a:ext cx="6347893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40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sz="1800"/>
            </a:pPr>
            <a:r>
              <a:rPr sz="2812"/>
              <a:t>h1 {color:red;font-size:16px}</a:t>
            </a:r>
          </a:p>
        </p:txBody>
      </p:sp>
      <p:sp>
        <p:nvSpPr>
          <p:cNvPr id="87" name="Shape 87"/>
          <p:cNvSpPr/>
          <p:nvPr/>
        </p:nvSpPr>
        <p:spPr>
          <a:xfrm>
            <a:off x="483295" y="3754472"/>
            <a:ext cx="8660705" cy="182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260439" indent="-260439">
              <a:lnSpc>
                <a:spcPct val="120000"/>
              </a:lnSpc>
              <a:buSzPct val="75000"/>
              <a:buChar char="•"/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作用：用于选中需要添加样式的目标元素</a:t>
            </a:r>
          </a:p>
          <a:p>
            <a:pPr marL="260439" indent="-260439">
              <a:lnSpc>
                <a:spcPct val="120000"/>
              </a:lnSpc>
              <a:buSzPct val="75000"/>
              <a:buChar char="•"/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有自己的模式约定：</a:t>
            </a:r>
          </a:p>
          <a:p>
            <a:pPr marL="572967" lvl="1" indent="-260439">
              <a:lnSpc>
                <a:spcPct val="120000"/>
              </a:lnSpc>
              <a:buSzPct val="75000"/>
              <a:buChar char="•"/>
              <a:defRPr sz="1800"/>
            </a:pPr>
            <a:r>
              <a:rPr sz="2400" u="sng" dirty="0">
                <a:latin typeface="Lantinghei SC Extralight"/>
                <a:ea typeface="Lantinghei SC Extralight"/>
                <a:cs typeface="Lantinghei SC Extralight"/>
                <a:sym typeface="Lantinghei SC Extralight"/>
                <a:hlinkClick r:id="rId2"/>
              </a:rPr>
              <a:t>http://www.w3school.com.cn/cssref/css_selectors.asp</a:t>
            </a:r>
            <a:endParaRPr sz="2400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lvl="0" algn="l">
              <a:lnSpc>
                <a:spcPct val="120000"/>
              </a:lnSpc>
              <a:defRPr sz="1800"/>
            </a:pPr>
            <a:endParaRPr sz="2400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823718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4239770" y="533476"/>
            <a:ext cx="668453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概念</a:t>
            </a:r>
          </a:p>
        </p:txBody>
      </p:sp>
      <p:sp>
        <p:nvSpPr>
          <p:cNvPr id="91" name="Shape 91"/>
          <p:cNvSpPr/>
          <p:nvPr/>
        </p:nvSpPr>
        <p:spPr>
          <a:xfrm>
            <a:off x="1295486" y="1143060"/>
            <a:ext cx="233878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EC5D57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dirty="0"/>
              <a:t>浏览器默认样式</a:t>
            </a:r>
          </a:p>
        </p:txBody>
      </p:sp>
      <p:sp>
        <p:nvSpPr>
          <p:cNvPr id="92" name="Shape 92"/>
          <p:cNvSpPr/>
          <p:nvPr/>
        </p:nvSpPr>
        <p:spPr>
          <a:xfrm>
            <a:off x="914496" y="2215733"/>
            <a:ext cx="7086414" cy="27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42900" indent="-342900">
              <a:lnSpc>
                <a:spcPct val="120000"/>
              </a:lnSpc>
              <a:buSzPct val="75000"/>
              <a:buFont typeface="Arial" charset="0"/>
              <a:buChar char="•"/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浏览器默认给每个元素规定的样式</a:t>
            </a:r>
          </a:p>
          <a:p>
            <a:pPr marL="598278" lvl="1" indent="-285750">
              <a:lnSpc>
                <a:spcPct val="120000"/>
              </a:lnSpc>
              <a:buSzPct val="75000"/>
              <a:buFont typeface="Arial" charset="0"/>
              <a:buChar char="•"/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如：body{margin:8px}</a:t>
            </a:r>
          </a:p>
          <a:p>
            <a:pPr marL="342900" indent="-342900">
              <a:lnSpc>
                <a:spcPct val="120000"/>
              </a:lnSpc>
              <a:buSzPct val="75000"/>
              <a:buFont typeface="Arial" charset="0"/>
              <a:buChar char="•"/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不同浏览器的默认样式不一样</a:t>
            </a:r>
          </a:p>
          <a:p>
            <a:pPr marL="598278" lvl="1" indent="-285750">
              <a:lnSpc>
                <a:spcPct val="120000"/>
              </a:lnSpc>
              <a:buSzPct val="75000"/>
              <a:buFont typeface="Arial" charset="0"/>
              <a:buChar char="•"/>
              <a:defRPr sz="1800"/>
            </a:pPr>
            <a:r>
              <a:rPr sz="24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所以需要reset，所以有了：</a:t>
            </a:r>
            <a:r>
              <a:rPr sz="2400" u="sng" dirty="0">
                <a:latin typeface="Lantinghei SC Extralight"/>
                <a:ea typeface="Lantinghei SC Extralight"/>
                <a:cs typeface="Lantinghei SC Extralight"/>
                <a:sym typeface="Lantinghei SC Extralight"/>
                <a:hlinkClick r:id="rId2"/>
              </a:rPr>
              <a:t>http://necolas.github.io/normalize.css/</a:t>
            </a:r>
            <a:endParaRPr sz="2400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marL="285750" lvl="0" indent="-285750" algn="l">
              <a:lnSpc>
                <a:spcPct val="120000"/>
              </a:lnSpc>
              <a:buFont typeface="Arial" charset="0"/>
              <a:buChar char="•"/>
              <a:defRPr sz="1800"/>
            </a:pPr>
            <a:endParaRPr sz="2400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57997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4237137" y="1059863"/>
            <a:ext cx="668453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/>
            </a:pPr>
            <a:r>
              <a:rPr sz="2320"/>
              <a:t>概念</a:t>
            </a:r>
          </a:p>
        </p:txBody>
      </p:sp>
      <p:sp>
        <p:nvSpPr>
          <p:cNvPr id="96" name="Shape 96"/>
          <p:cNvSpPr/>
          <p:nvPr/>
        </p:nvSpPr>
        <p:spPr>
          <a:xfrm>
            <a:off x="1538422" y="2081989"/>
            <a:ext cx="3399970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EC5D57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结构，表现，行为 分离</a:t>
            </a:r>
          </a:p>
        </p:txBody>
      </p:sp>
      <p:sp>
        <p:nvSpPr>
          <p:cNvPr id="97" name="Shape 97"/>
          <p:cNvSpPr/>
          <p:nvPr/>
        </p:nvSpPr>
        <p:spPr>
          <a:xfrm>
            <a:off x="1371684" y="2743218"/>
            <a:ext cx="6272551" cy="263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260439" indent="-260439">
              <a:lnSpc>
                <a:spcPct val="120000"/>
              </a:lnSpc>
              <a:buSzPct val="75000"/>
              <a:buChar char="•"/>
              <a:defRPr sz="1800"/>
            </a:pPr>
            <a:r>
              <a:rPr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html：结构，CSS：表现，JS：</a:t>
            </a:r>
            <a:r>
              <a:rPr sz="2800" dirty="0" smtClean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行为</a:t>
            </a:r>
            <a:endParaRPr lang="en-US" sz="2800" dirty="0" smtClean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marL="260439" indent="-260439">
              <a:lnSpc>
                <a:spcPct val="120000"/>
              </a:lnSpc>
              <a:buSzPct val="75000"/>
              <a:buChar char="•"/>
              <a:defRPr sz="1800"/>
            </a:pPr>
            <a:endParaRPr sz="2800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marL="260439" indent="-260439">
              <a:lnSpc>
                <a:spcPct val="120000"/>
              </a:lnSpc>
              <a:buSzPct val="75000"/>
              <a:buChar char="•"/>
              <a:defRPr sz="1800"/>
            </a:pPr>
            <a:r>
              <a:rPr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分离是为了更好的维护性</a:t>
            </a:r>
          </a:p>
          <a:p>
            <a:pPr marL="486154" lvl="1" indent="-173626">
              <a:lnSpc>
                <a:spcPct val="120000"/>
              </a:lnSpc>
              <a:buSzPct val="75000"/>
              <a:buChar char="•"/>
              <a:defRPr sz="1800"/>
            </a:pPr>
            <a:r>
              <a:rPr sz="2800" dirty="0"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所以，推荐外部样式表</a:t>
            </a:r>
          </a:p>
          <a:p>
            <a:pPr lvl="0" algn="l">
              <a:lnSpc>
                <a:spcPct val="120000"/>
              </a:lnSpc>
              <a:defRPr sz="1800"/>
            </a:pPr>
            <a:endParaRPr sz="2800" dirty="0"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91723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cs typeface="Arial" pitchFamily="34" charset="0"/>
          </a:defRPr>
        </a:defPPr>
      </a:lstStyle>
    </a:ln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262626"/>
    </a:dk1>
    <a:lt1>
      <a:srgbClr val="FFFFFF"/>
    </a:lt1>
    <a:dk2>
      <a:srgbClr val="8B8B8B"/>
    </a:dk2>
    <a:lt2>
      <a:srgbClr val="FFFFFF"/>
    </a:lt2>
    <a:accent1>
      <a:srgbClr val="8E4732"/>
    </a:accent1>
    <a:accent2>
      <a:srgbClr val="4F81BD"/>
    </a:accent2>
    <a:accent3>
      <a:srgbClr val="FFFFFF"/>
    </a:accent3>
    <a:accent4>
      <a:srgbClr val="1F1F1F"/>
    </a:accent4>
    <a:accent5>
      <a:srgbClr val="C6B1AD"/>
    </a:accent5>
    <a:accent6>
      <a:srgbClr val="4774AB"/>
    </a:accent6>
    <a:hlink>
      <a:srgbClr val="00ADEF"/>
    </a:hlink>
    <a:folHlink>
      <a:srgbClr val="A7A711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262626"/>
    </a:dk1>
    <a:lt1>
      <a:srgbClr val="FFFFFF"/>
    </a:lt1>
    <a:dk2>
      <a:srgbClr val="8B8B8B"/>
    </a:dk2>
    <a:lt2>
      <a:srgbClr val="FFFFFF"/>
    </a:lt2>
    <a:accent1>
      <a:srgbClr val="8E4732"/>
    </a:accent1>
    <a:accent2>
      <a:srgbClr val="4F81BD"/>
    </a:accent2>
    <a:accent3>
      <a:srgbClr val="FFFFFF"/>
    </a:accent3>
    <a:accent4>
      <a:srgbClr val="1F1F1F"/>
    </a:accent4>
    <a:accent5>
      <a:srgbClr val="C6B1AD"/>
    </a:accent5>
    <a:accent6>
      <a:srgbClr val="4774AB"/>
    </a:accent6>
    <a:hlink>
      <a:srgbClr val="00ADEF"/>
    </a:hlink>
    <a:folHlink>
      <a:srgbClr val="A7A711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262626"/>
    </a:dk1>
    <a:lt1>
      <a:srgbClr val="FFFFFF"/>
    </a:lt1>
    <a:dk2>
      <a:srgbClr val="8B8B8B"/>
    </a:dk2>
    <a:lt2>
      <a:srgbClr val="FFFFFF"/>
    </a:lt2>
    <a:accent1>
      <a:srgbClr val="8E4732"/>
    </a:accent1>
    <a:accent2>
      <a:srgbClr val="4F81BD"/>
    </a:accent2>
    <a:accent3>
      <a:srgbClr val="FFFFFF"/>
    </a:accent3>
    <a:accent4>
      <a:srgbClr val="1F1F1F"/>
    </a:accent4>
    <a:accent5>
      <a:srgbClr val="C6B1AD"/>
    </a:accent5>
    <a:accent6>
      <a:srgbClr val="4774AB"/>
    </a:accent6>
    <a:hlink>
      <a:srgbClr val="00ADEF"/>
    </a:hlink>
    <a:folHlink>
      <a:srgbClr val="A7A711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262626"/>
    </a:dk1>
    <a:lt1>
      <a:srgbClr val="FFFFFF"/>
    </a:lt1>
    <a:dk2>
      <a:srgbClr val="8B8B8B"/>
    </a:dk2>
    <a:lt2>
      <a:srgbClr val="FFFFFF"/>
    </a:lt2>
    <a:accent1>
      <a:srgbClr val="8E4732"/>
    </a:accent1>
    <a:accent2>
      <a:srgbClr val="4F81BD"/>
    </a:accent2>
    <a:accent3>
      <a:srgbClr val="FFFFFF"/>
    </a:accent3>
    <a:accent4>
      <a:srgbClr val="1F1F1F"/>
    </a:accent4>
    <a:accent5>
      <a:srgbClr val="C6B1AD"/>
    </a:accent5>
    <a:accent6>
      <a:srgbClr val="4774AB"/>
    </a:accent6>
    <a:hlink>
      <a:srgbClr val="00ADEF"/>
    </a:hlink>
    <a:folHlink>
      <a:srgbClr val="A7A711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262626"/>
    </a:dk1>
    <a:lt1>
      <a:srgbClr val="FFFFFF"/>
    </a:lt1>
    <a:dk2>
      <a:srgbClr val="8B8B8B"/>
    </a:dk2>
    <a:lt2>
      <a:srgbClr val="FFFFFF"/>
    </a:lt2>
    <a:accent1>
      <a:srgbClr val="8E4732"/>
    </a:accent1>
    <a:accent2>
      <a:srgbClr val="4F81BD"/>
    </a:accent2>
    <a:accent3>
      <a:srgbClr val="FFFFFF"/>
    </a:accent3>
    <a:accent4>
      <a:srgbClr val="1F1F1F"/>
    </a:accent4>
    <a:accent5>
      <a:srgbClr val="C6B1AD"/>
    </a:accent5>
    <a:accent6>
      <a:srgbClr val="4774AB"/>
    </a:accent6>
    <a:hlink>
      <a:srgbClr val="00ADEF"/>
    </a:hlink>
    <a:folHlink>
      <a:srgbClr val="A7A711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262626"/>
    </a:dk1>
    <a:lt1>
      <a:srgbClr val="FFFFFF"/>
    </a:lt1>
    <a:dk2>
      <a:srgbClr val="8B8B8B"/>
    </a:dk2>
    <a:lt2>
      <a:srgbClr val="FFFFFF"/>
    </a:lt2>
    <a:accent1>
      <a:srgbClr val="8E4732"/>
    </a:accent1>
    <a:accent2>
      <a:srgbClr val="4F81BD"/>
    </a:accent2>
    <a:accent3>
      <a:srgbClr val="FFFFFF"/>
    </a:accent3>
    <a:accent4>
      <a:srgbClr val="1F1F1F"/>
    </a:accent4>
    <a:accent5>
      <a:srgbClr val="C6B1AD"/>
    </a:accent5>
    <a:accent6>
      <a:srgbClr val="4774AB"/>
    </a:accent6>
    <a:hlink>
      <a:srgbClr val="00ADEF"/>
    </a:hlink>
    <a:folHlink>
      <a:srgbClr val="A7A71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2970</TotalTime>
  <Pages>0</Pages>
  <Words>2194</Words>
  <Characters>0</Characters>
  <Application>Microsoft Macintosh PowerPoint</Application>
  <DocSecurity>0</DocSecurity>
  <PresentationFormat>On-screen Show (4:3)</PresentationFormat>
  <Lines>0</Lines>
  <Paragraphs>595</Paragraphs>
  <Slides>66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Avenir Next</vt:lpstr>
      <vt:lpstr>Calibri</vt:lpstr>
      <vt:lpstr>Courier</vt:lpstr>
      <vt:lpstr>Courier New</vt:lpstr>
      <vt:lpstr>DengXian</vt:lpstr>
      <vt:lpstr>Helvetica</vt:lpstr>
      <vt:lpstr>Helvetica Neue</vt:lpstr>
      <vt:lpstr>Helvetica Neue Light</vt:lpstr>
      <vt:lpstr>Lantinghei SC Demibold</vt:lpstr>
      <vt:lpstr>Lantinghei SC Extralight</vt:lpstr>
      <vt:lpstr>华文新魏</vt:lpstr>
      <vt:lpstr>宋体</vt:lpstr>
      <vt:lpstr>Arial</vt:lpstr>
      <vt:lpstr>1_Office Theme</vt:lpstr>
      <vt:lpstr>CSS</vt:lpstr>
      <vt:lpstr>CSS基础概述 </vt:lpstr>
      <vt:lpstr>CSS简介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CSS选择器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继承与层叠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CSS属性（内容）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CSS属性（布局）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常见布局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作业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pc4</dc:creator>
  <cp:keywords/>
  <dc:description/>
  <cp:lastModifiedBy>Microsoft Office User</cp:lastModifiedBy>
  <cp:revision>70</cp:revision>
  <dcterms:created xsi:type="dcterms:W3CDTF">2012-02-11T05:20:54Z</dcterms:created>
  <dcterms:modified xsi:type="dcterms:W3CDTF">2018-04-10T09:25:47Z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2052-9.1.0.4517</vt:lpwstr>
  </property>
</Properties>
</file>